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1"/>
  </p:notesMasterIdLst>
  <p:sldIdLst>
    <p:sldId id="421" r:id="rId2"/>
    <p:sldId id="422" r:id="rId3"/>
    <p:sldId id="424" r:id="rId4"/>
    <p:sldId id="428" r:id="rId5"/>
    <p:sldId id="427" r:id="rId6"/>
    <p:sldId id="425" r:id="rId7"/>
    <p:sldId id="256" r:id="rId8"/>
    <p:sldId id="257" r:id="rId9"/>
    <p:sldId id="258" r:id="rId10"/>
    <p:sldId id="259" r:id="rId11"/>
    <p:sldId id="260" r:id="rId12"/>
    <p:sldId id="261" r:id="rId13"/>
    <p:sldId id="262" r:id="rId14"/>
    <p:sldId id="264" r:id="rId15"/>
    <p:sldId id="265" r:id="rId16"/>
    <p:sldId id="266" r:id="rId17"/>
    <p:sldId id="272" r:id="rId18"/>
    <p:sldId id="312" r:id="rId19"/>
    <p:sldId id="314" r:id="rId20"/>
    <p:sldId id="315" r:id="rId21"/>
    <p:sldId id="316" r:id="rId22"/>
    <p:sldId id="317" r:id="rId23"/>
    <p:sldId id="318" r:id="rId24"/>
    <p:sldId id="418" r:id="rId25"/>
    <p:sldId id="419" r:id="rId26"/>
    <p:sldId id="319" r:id="rId27"/>
    <p:sldId id="420" r:id="rId28"/>
    <p:sldId id="320" r:id="rId29"/>
    <p:sldId id="417" r:id="rId30"/>
    <p:sldId id="329" r:id="rId31"/>
    <p:sldId id="325" r:id="rId32"/>
    <p:sldId id="326" r:id="rId33"/>
    <p:sldId id="355" r:id="rId34"/>
    <p:sldId id="328" r:id="rId35"/>
    <p:sldId id="330" r:id="rId36"/>
    <p:sldId id="332" r:id="rId37"/>
    <p:sldId id="327" r:id="rId38"/>
    <p:sldId id="331" r:id="rId39"/>
    <p:sldId id="333" r:id="rId40"/>
    <p:sldId id="358" r:id="rId41"/>
    <p:sldId id="334" r:id="rId42"/>
    <p:sldId id="273" r:id="rId43"/>
    <p:sldId id="275" r:id="rId44"/>
    <p:sldId id="276" r:id="rId45"/>
    <p:sldId id="277" r:id="rId46"/>
    <p:sldId id="357" r:id="rId47"/>
    <p:sldId id="279" r:id="rId48"/>
    <p:sldId id="335" r:id="rId49"/>
    <p:sldId id="280" r:id="rId50"/>
    <p:sldId id="281" r:id="rId51"/>
    <p:sldId id="282" r:id="rId52"/>
    <p:sldId id="336" r:id="rId53"/>
    <p:sldId id="283" r:id="rId54"/>
    <p:sldId id="284" r:id="rId55"/>
    <p:sldId id="356" r:id="rId56"/>
    <p:sldId id="359" r:id="rId57"/>
    <p:sldId id="339" r:id="rId58"/>
    <p:sldId id="338" r:id="rId59"/>
    <p:sldId id="340" r:id="rId60"/>
    <p:sldId id="352" r:id="rId61"/>
    <p:sldId id="341" r:id="rId62"/>
    <p:sldId id="347" r:id="rId63"/>
    <p:sldId id="344" r:id="rId64"/>
    <p:sldId id="345" r:id="rId65"/>
    <p:sldId id="346" r:id="rId66"/>
    <p:sldId id="343" r:id="rId67"/>
    <p:sldId id="348" r:id="rId68"/>
    <p:sldId id="349" r:id="rId69"/>
    <p:sldId id="350" r:id="rId70"/>
    <p:sldId id="342" r:id="rId71"/>
    <p:sldId id="351" r:id="rId72"/>
    <p:sldId id="363" r:id="rId73"/>
    <p:sldId id="285" r:id="rId74"/>
    <p:sldId id="310" r:id="rId75"/>
    <p:sldId id="289" r:id="rId76"/>
    <p:sldId id="290" r:id="rId77"/>
    <p:sldId id="291" r:id="rId78"/>
    <p:sldId id="292" r:id="rId79"/>
    <p:sldId id="293" r:id="rId80"/>
    <p:sldId id="294" r:id="rId81"/>
    <p:sldId id="295" r:id="rId82"/>
    <p:sldId id="362" r:id="rId83"/>
    <p:sldId id="296" r:id="rId84"/>
    <p:sldId id="364" r:id="rId85"/>
    <p:sldId id="353" r:id="rId86"/>
    <p:sldId id="297" r:id="rId87"/>
    <p:sldId id="406" r:id="rId88"/>
    <p:sldId id="361" r:id="rId89"/>
    <p:sldId id="360" r:id="rId90"/>
    <p:sldId id="323" r:id="rId91"/>
    <p:sldId id="365" r:id="rId92"/>
    <p:sldId id="366" r:id="rId93"/>
    <p:sldId id="367" r:id="rId94"/>
    <p:sldId id="368" r:id="rId95"/>
    <p:sldId id="369" r:id="rId96"/>
    <p:sldId id="370" r:id="rId97"/>
    <p:sldId id="371" r:id="rId98"/>
    <p:sldId id="372" r:id="rId99"/>
    <p:sldId id="373" r:id="rId100"/>
    <p:sldId id="374" r:id="rId101"/>
    <p:sldId id="375" r:id="rId102"/>
    <p:sldId id="376" r:id="rId103"/>
    <p:sldId id="377" r:id="rId104"/>
    <p:sldId id="378" r:id="rId105"/>
    <p:sldId id="380" r:id="rId106"/>
    <p:sldId id="381" r:id="rId107"/>
    <p:sldId id="382" r:id="rId108"/>
    <p:sldId id="383" r:id="rId109"/>
    <p:sldId id="384" r:id="rId110"/>
    <p:sldId id="385" r:id="rId111"/>
    <p:sldId id="386" r:id="rId112"/>
    <p:sldId id="387" r:id="rId113"/>
    <p:sldId id="390" r:id="rId114"/>
    <p:sldId id="400" r:id="rId115"/>
    <p:sldId id="401" r:id="rId116"/>
    <p:sldId id="402" r:id="rId117"/>
    <p:sldId id="403" r:id="rId118"/>
    <p:sldId id="416" r:id="rId119"/>
    <p:sldId id="404" r:id="rId120"/>
    <p:sldId id="407" r:id="rId121"/>
    <p:sldId id="393" r:id="rId122"/>
    <p:sldId id="399" r:id="rId123"/>
    <p:sldId id="308" r:id="rId124"/>
    <p:sldId id="412" r:id="rId125"/>
    <p:sldId id="415" r:id="rId126"/>
    <p:sldId id="411" r:id="rId127"/>
    <p:sldId id="414" r:id="rId128"/>
    <p:sldId id="408" r:id="rId129"/>
    <p:sldId id="413" r:id="rId1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73"/>
    <p:restoredTop sz="74694"/>
  </p:normalViewPr>
  <p:slideViewPr>
    <p:cSldViewPr snapToGrid="0" snapToObjects="1">
      <p:cViewPr varScale="1">
        <p:scale>
          <a:sx n="125" d="100"/>
          <a:sy n="125" d="100"/>
        </p:scale>
        <p:origin x="231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eveloper.mozilla.org/en-US/docs/Web/HTML/Element/script"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eveloper.mozilla.org/en-US/docs/Web/API/Document_Object_Mode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return"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developer.mozilla.org/en-US/docs/Glossary/Scope"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eveloper.mozilla.org/en-US/docs/Web/HTML/Element/img"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6" name="Shape 10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sz="1050" b="1">
                <a:solidFill>
                  <a:srgbClr val="252525"/>
                </a:solidFill>
                <a:highlight>
                  <a:srgbClr val="FFFFFF"/>
                </a:highlight>
                <a:latin typeface="Arial"/>
                <a:ea typeface="Arial"/>
                <a:cs typeface="Arial"/>
                <a:sym typeface="Arial"/>
              </a:rPr>
              <a:t>ECMA = European Computer Manufacturers Association</a:t>
            </a:r>
            <a:r>
              <a:rPr lang="en-US" sz="1050">
                <a:solidFill>
                  <a:srgbClr val="252525"/>
                </a:solidFill>
                <a:highlight>
                  <a:srgbClr val="FFFFFF"/>
                </a:highlight>
                <a:latin typeface="Arial"/>
                <a:ea typeface="Arial"/>
                <a:cs typeface="Arial"/>
                <a:sym typeface="Arial"/>
              </a:rPr>
              <a:t> </a:t>
            </a:r>
          </a:p>
        </p:txBody>
      </p:sp>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Nearly every browser can run JavaScript and most modern browsers now include a JavaScript console that can be used to run snippets of JavaScript code. </a:t>
            </a:r>
            <a:endParaRPr lang="en-US" dirty="0"/>
          </a:p>
          <a:p>
            <a:endParaRPr lang="en-US" dirty="0"/>
          </a:p>
        </p:txBody>
      </p:sp>
    </p:spTree>
    <p:extLst>
      <p:ext uri="{BB962C8B-B14F-4D97-AF65-F5344CB8AC3E}">
        <p14:creationId xmlns:p14="http://schemas.microsoft.com/office/powerpoint/2010/main" val="1438969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dirty="0">
                <a:solidFill>
                  <a:srgbClr val="FFC000"/>
                </a:solidFill>
              </a:rPr>
              <a:t>Calculator: </a:t>
            </a:r>
            <a:r>
              <a:rPr lang="en-US" dirty="0"/>
              <a:t>http://</a:t>
            </a:r>
            <a:r>
              <a:rPr lang="en-US" dirty="0" err="1"/>
              <a:t>embed.plnkr.co</a:t>
            </a:r>
            <a:r>
              <a:rPr lang="en-US" dirty="0"/>
              <a:t>/YB9vnC/</a:t>
            </a:r>
          </a:p>
          <a:p>
            <a:endParaRPr lang="en-US" dirty="0"/>
          </a:p>
        </p:txBody>
      </p:sp>
    </p:spTree>
    <p:extLst>
      <p:ext uri="{BB962C8B-B14F-4D97-AF65-F5344CB8AC3E}">
        <p14:creationId xmlns:p14="http://schemas.microsoft.com/office/powerpoint/2010/main" val="198619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mdn.github.io</a:t>
            </a:r>
            <a:r>
              <a:rPr lang="en-US" dirty="0"/>
              <a:t>/beginner-html-site-scripted/</a:t>
            </a:r>
            <a:endParaRPr lang="en-NL" dirty="0"/>
          </a:p>
        </p:txBody>
      </p:sp>
    </p:spTree>
    <p:extLst>
      <p:ext uri="{BB962C8B-B14F-4D97-AF65-F5344CB8AC3E}">
        <p14:creationId xmlns:p14="http://schemas.microsoft.com/office/powerpoint/2010/main" val="3977529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1242007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&lt;script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="scripts/</a:t>
            </a:r>
            <a:r>
              <a:rPr lang="en-US" sz="2200" b="0" i="0" u="none" strike="noStrike" kern="1200" cap="none" dirty="0" err="1">
                <a:solidFill>
                  <a:schemeClr val="tx1"/>
                </a:solidFill>
                <a:effectLst/>
                <a:latin typeface="Helvetica Neue"/>
                <a:ea typeface="Helvetica Neue"/>
                <a:cs typeface="Helvetica Neue"/>
                <a:sym typeface="Helvetica Neue"/>
              </a:rPr>
              <a:t>main.js</a:t>
            </a:r>
            <a:r>
              <a:rPr lang="en-US" sz="2200" b="0" i="0" u="none" strike="noStrike" kern="1200" cap="none" dirty="0">
                <a:solidFill>
                  <a:schemeClr val="tx1"/>
                </a:solidFill>
                <a:effectLst/>
                <a:latin typeface="Helvetica Neue"/>
                <a:ea typeface="Helvetica Neue"/>
                <a:cs typeface="Helvetica Neue"/>
                <a:sym typeface="Helvetica Neue"/>
              </a:rPr>
              <a:t>"&gt;&lt;/script&gt;</a:t>
            </a:r>
          </a:p>
        </p:txBody>
      </p:sp>
    </p:spTree>
    <p:extLst>
      <p:ext uri="{BB962C8B-B14F-4D97-AF65-F5344CB8AC3E}">
        <p14:creationId xmlns:p14="http://schemas.microsoft.com/office/powerpoint/2010/main" val="634370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8953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reason we've put the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script&gt; element is used to embed or reference executable code; this is typically used to embed or refer to JavaScript code."/>
              </a:rPr>
              <a:t>&lt;script&gt;</a:t>
            </a:r>
            <a:r>
              <a:rPr lang="en-US" sz="2200" b="0" i="0" u="none" strike="noStrike" kern="1200" cap="none" dirty="0">
                <a:solidFill>
                  <a:schemeClr val="tx1"/>
                </a:solidFill>
                <a:effectLst/>
                <a:latin typeface="Helvetica Neue"/>
                <a:ea typeface="Helvetica Neue"/>
                <a:cs typeface="Helvetica Neue"/>
                <a:sym typeface="Helvetica Neue"/>
              </a:rPr>
              <a:t> element near the bottom of the HTML file is that HTML is loaded by the browser in the order it appears in the file. If the JavaScript is loaded first and it is supposed to affect the HTML below it, it might not work, as the JavaScript would be loaded before the HTML it is supposed to work on. Therefore, putting JavaScript near the bottom of the HTML page is often the best strategy.</a:t>
            </a:r>
            <a:endParaRPr lang="en-US" dirty="0"/>
          </a:p>
        </p:txBody>
      </p:sp>
    </p:spTree>
    <p:extLst>
      <p:ext uri="{BB962C8B-B14F-4D97-AF65-F5344CB8AC3E}">
        <p14:creationId xmlns:p14="http://schemas.microsoft.com/office/powerpoint/2010/main" val="1944189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Both of the features you used above are parts of the </a:t>
            </a:r>
            <a:r>
              <a:rPr lang="en-US" sz="2200" b="0" i="0" u="none" strike="noStrike" kern="1200" cap="none" dirty="0">
                <a:solidFill>
                  <a:schemeClr val="tx1"/>
                </a:solidFill>
                <a:effectLst/>
                <a:latin typeface="Helvetica Neue"/>
                <a:ea typeface="Helvetica Neue"/>
                <a:cs typeface="Helvetica Neue"/>
                <a:sym typeface="Helvetica Neue"/>
                <a:hlinkClick r:id="rId3"/>
              </a:rPr>
              <a:t>Document Object Model (DOM) API</a:t>
            </a:r>
            <a:r>
              <a:rPr lang="en-US" sz="2200" b="0" i="0" u="none" strike="noStrike" kern="1200" cap="none" dirty="0">
                <a:solidFill>
                  <a:schemeClr val="tx1"/>
                </a:solidFill>
                <a:effectLst/>
                <a:latin typeface="Helvetica Neue"/>
                <a:ea typeface="Helvetica Neue"/>
                <a:cs typeface="Helvetica Neue"/>
                <a:sym typeface="Helvetica Neue"/>
              </a:rPr>
              <a:t>, which allows you to manipulate documents.</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r>
              <a:rPr lang="en-US" sz="2200" b="0" i="0" u="none" strike="noStrike" kern="1200" cap="none" dirty="0" err="1">
                <a:solidFill>
                  <a:schemeClr val="tx1"/>
                </a:solidFill>
                <a:effectLst/>
                <a:latin typeface="Helvetica Neue"/>
                <a:ea typeface="Helvetica Neue"/>
                <a:cs typeface="Helvetica Neue"/>
                <a:sym typeface="Helvetica Neue"/>
              </a:rPr>
              <a:t>myHeading.textContent</a:t>
            </a:r>
            <a:r>
              <a:rPr lang="en-US" sz="2200" b="0" i="0" u="none" strike="noStrike" kern="1200" cap="none" dirty="0">
                <a:solidFill>
                  <a:schemeClr val="tx1"/>
                </a:solidFill>
                <a:effectLst/>
                <a:latin typeface="Helvetica Neue"/>
                <a:ea typeface="Helvetica Neue"/>
                <a:cs typeface="Helvetica Neue"/>
                <a:sym typeface="Helvetica Neue"/>
              </a:rPr>
              <a:t> = 'Hello world!';</a:t>
            </a:r>
          </a:p>
          <a:p>
            <a:endParaRPr lang="en-US" dirty="0"/>
          </a:p>
        </p:txBody>
      </p:sp>
    </p:spTree>
    <p:extLst>
      <p:ext uri="{BB962C8B-B14F-4D97-AF65-F5344CB8AC3E}">
        <p14:creationId xmlns:p14="http://schemas.microsoft.com/office/powerpoint/2010/main" val="2033136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112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0" name="Shape 16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Identifier = variabelenaam.</a:t>
            </a:r>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a:t>null = NIL</a:t>
            </a:r>
          </a:p>
          <a:p>
            <a:pPr lvl="0">
              <a:spcBef>
                <a:spcPts val="0"/>
              </a:spcBef>
              <a:buNone/>
            </a:pPr>
            <a:r>
              <a:rPr lang="en-US" dirty="0"/>
              <a:t>undefined= </a:t>
            </a:r>
            <a:r>
              <a:rPr lang="en-US" dirty="0" err="1"/>
              <a:t>niet</a:t>
            </a:r>
            <a:r>
              <a:rPr lang="en-US" dirty="0"/>
              <a:t> </a:t>
            </a:r>
            <a:r>
              <a:rPr lang="en-US" dirty="0" err="1"/>
              <a:t>geinitializeerd</a:t>
            </a:r>
            <a:r>
              <a:rPr lang="en-US" dirty="0"/>
              <a:t>.</a:t>
            </a: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77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 Coercion: cast gelijk de datatypes.</a:t>
            </a:r>
          </a:p>
          <a:p>
            <a:pPr lvl="0">
              <a:spcBef>
                <a:spcPts val="0"/>
              </a:spcBef>
              <a:buNone/>
            </a:pPr>
            <a:r>
              <a:rPr lang="en-US"/>
              <a:t>===</a:t>
            </a:r>
          </a:p>
          <a:p>
            <a:pPr lvl="0">
              <a:spcBef>
                <a:spcPts val="0"/>
              </a:spcBef>
              <a:buNone/>
            </a:pPr>
            <a:endParaRPr/>
          </a:p>
        </p:txBody>
      </p:sp>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153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47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a:t>
            </a:r>
            <a:r>
              <a:rPr lang="en-US" sz="2200" b="0" i="0" u="none" strike="noStrike" kern="1200" cap="none" dirty="0">
                <a:solidFill>
                  <a:schemeClr val="tx1"/>
                </a:solidFill>
                <a:effectLst/>
                <a:latin typeface="Helvetica Neue"/>
                <a:ea typeface="Helvetica Neue"/>
                <a:cs typeface="Helvetica Neue"/>
                <a:sym typeface="Helvetica Neue"/>
                <a:hlinkClick r:id="rId3"/>
              </a:rPr>
              <a:t>return</a:t>
            </a:r>
            <a:r>
              <a:rPr lang="en-US" sz="2200" b="0" i="0" u="none" strike="noStrike" kern="1200" cap="none" dirty="0">
                <a:solidFill>
                  <a:schemeClr val="tx1"/>
                </a:solidFill>
                <a:effectLst/>
                <a:latin typeface="Helvetica Neue"/>
                <a:ea typeface="Helvetica Neue"/>
                <a:cs typeface="Helvetica Neue"/>
                <a:sym typeface="Helvetica Neue"/>
              </a:rPr>
              <a:t> statement tells the browser to return the </a:t>
            </a:r>
            <a:r>
              <a:rPr lang="en-US" dirty="0"/>
              <a:t>result</a:t>
            </a:r>
            <a:r>
              <a:rPr lang="en-US" sz="2200" b="0" i="0" u="none" strike="noStrike" kern="1200" cap="none" dirty="0">
                <a:solidFill>
                  <a:schemeClr val="tx1"/>
                </a:solidFill>
                <a:effectLst/>
                <a:latin typeface="Helvetica Neue"/>
                <a:ea typeface="Helvetica Neue"/>
                <a:cs typeface="Helvetica Neue"/>
                <a:sym typeface="Helvetica Neue"/>
              </a:rPr>
              <a:t> variable out of the function so it is available to use. </a:t>
            </a:r>
          </a:p>
          <a:p>
            <a:r>
              <a:rPr lang="en-US" sz="2200" b="0" i="0" u="none" strike="noStrike" kern="1200" cap="none" dirty="0">
                <a:solidFill>
                  <a:schemeClr val="tx1"/>
                </a:solidFill>
                <a:effectLst/>
                <a:latin typeface="Helvetica Neue"/>
                <a:ea typeface="Helvetica Neue"/>
                <a:cs typeface="Helvetica Neue"/>
                <a:sym typeface="Helvetica Neue"/>
              </a:rPr>
              <a:t>This is necessary because variables defined inside functions are only available inside those functions. </a:t>
            </a:r>
          </a:p>
          <a:p>
            <a:r>
              <a:rPr lang="en-US" sz="2200" b="0" i="0" u="none" strike="noStrike" kern="1200" cap="none" dirty="0">
                <a:solidFill>
                  <a:schemeClr val="tx1"/>
                </a:solidFill>
                <a:effectLst/>
                <a:latin typeface="Helvetica Neue"/>
                <a:ea typeface="Helvetica Neue"/>
                <a:cs typeface="Helvetica Neue"/>
                <a:sym typeface="Helvetica Neue"/>
              </a:rPr>
              <a:t>This is called variable </a:t>
            </a:r>
            <a:r>
              <a:rPr lang="en-US" sz="2200" b="0" i="0" u="none" strike="noStrike" kern="1200" cap="none" dirty="0">
                <a:solidFill>
                  <a:schemeClr val="tx1"/>
                </a:solidFill>
                <a:effectLst/>
                <a:latin typeface="Helvetica Neue"/>
                <a:ea typeface="Helvetica Neue"/>
                <a:cs typeface="Helvetica Neue"/>
                <a:sym typeface="Helvetica Neue"/>
                <a:hlinkClick r:id="rId4" tooltip="scoping: The current context of execution. The context in which values and expressions are &quot;visible,&quot; or can be referenced. If a variable or other expression is not &quot;in the current scope,&quot; then it is unavailable for use. Scopes can also be layered in a hierarchy, so that child scopes have access to parent scopes, but not vice versa."/>
              </a:rPr>
              <a:t>scoping</a:t>
            </a:r>
            <a:r>
              <a:rPr lang="en-US" sz="2200" b="0" i="0" u="none" strike="noStrike" kern="1200" cap="none" dirty="0">
                <a:solidFill>
                  <a:schemeClr val="tx1"/>
                </a:solidFill>
                <a:effectLst/>
                <a:latin typeface="Helvetica Neue"/>
                <a:ea typeface="Helvetica Neue"/>
                <a:cs typeface="Helvetica Neue"/>
                <a:sym typeface="Helvetica Neue"/>
              </a:rPr>
              <a:t>.</a:t>
            </a:r>
            <a:endParaRPr lang="en-US" dirty="0"/>
          </a:p>
        </p:txBody>
      </p:sp>
    </p:spTree>
    <p:extLst>
      <p:ext uri="{BB962C8B-B14F-4D97-AF65-F5344CB8AC3E}">
        <p14:creationId xmlns:p14="http://schemas.microsoft.com/office/powerpoint/2010/main" val="1578055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See: </a:t>
            </a:r>
            <a:r>
              <a:rPr lang="nl-NL" dirty="0" err="1"/>
              <a:t>https</a:t>
            </a:r>
            <a:r>
              <a:rPr lang="nl-NL" dirty="0"/>
              <a:t>://</a:t>
            </a:r>
            <a:r>
              <a:rPr lang="nl-NL" dirty="0" err="1"/>
              <a:t>dev.to</a:t>
            </a:r>
            <a:r>
              <a:rPr lang="nl-NL" dirty="0"/>
              <a:t>/</a:t>
            </a:r>
            <a:r>
              <a:rPr lang="nl-NL" dirty="0" err="1"/>
              <a:t>mrmario</a:t>
            </a:r>
            <a:r>
              <a:rPr lang="nl-NL" dirty="0"/>
              <a:t>/let-var-const-write-clean-and-safe-code-37hh</a:t>
            </a:r>
          </a:p>
          <a:p>
            <a:pPr lvl="0">
              <a:spcBef>
                <a:spcPts val="0"/>
              </a:spcBef>
              <a:buNone/>
            </a:pPr>
            <a:endParaRPr lang="nl-NL" dirty="0"/>
          </a:p>
          <a:p>
            <a:pPr lvl="0">
              <a:spcBef>
                <a:spcPts val="0"/>
              </a:spcBef>
              <a:buNone/>
            </a:pPr>
            <a:r>
              <a:rPr lang="nl-NL" dirty="0" err="1"/>
              <a:t>https</a:t>
            </a:r>
            <a:r>
              <a:rPr lang="nl-NL" dirty="0"/>
              <a:t>://</a:t>
            </a:r>
            <a:r>
              <a:rPr lang="nl-NL" dirty="0" err="1"/>
              <a:t>flaviocopes.com</a:t>
            </a:r>
            <a:r>
              <a:rPr lang="nl-NL" dirty="0"/>
              <a:t>/javascript-</a:t>
            </a:r>
            <a:r>
              <a:rPr lang="nl-NL" dirty="0" err="1"/>
              <a:t>difference</a:t>
            </a:r>
            <a:r>
              <a:rPr lang="nl-NL" dirty="0"/>
              <a:t>-let-var/</a:t>
            </a:r>
          </a:p>
          <a:p>
            <a:pPr lvl="0">
              <a:spcBef>
                <a:spcPts val="0"/>
              </a:spcBef>
              <a:buNone/>
            </a:pPr>
            <a:endParaRPr lang="nl-NL" dirty="0"/>
          </a:p>
          <a:p>
            <a:pPr lvl="0">
              <a:spcBef>
                <a:spcPts val="0"/>
              </a:spcBef>
              <a:buNone/>
            </a:pPr>
            <a:r>
              <a:rPr lang="nl-NL" dirty="0"/>
              <a:t>Var </a:t>
            </a:r>
            <a:r>
              <a:rPr lang="nl-NL" dirty="0" err="1"/>
              <a:t>function</a:t>
            </a:r>
            <a:r>
              <a:rPr lang="nl-NL" dirty="0"/>
              <a:t> </a:t>
            </a:r>
            <a:r>
              <a:rPr lang="nl-NL" dirty="0" err="1"/>
              <a:t>scoping</a:t>
            </a:r>
            <a:r>
              <a:rPr lang="nl-NL" dirty="0"/>
              <a:t>. </a:t>
            </a:r>
            <a:r>
              <a:rPr lang="en-US" dirty="0"/>
              <a:t>Var</a:t>
            </a:r>
            <a:r>
              <a:rPr lang="en-US" sz="2200" b="0" i="0" u="none" strike="noStrike" kern="1200" cap="none" dirty="0">
                <a:solidFill>
                  <a:schemeClr val="tx1"/>
                </a:solidFill>
                <a:effectLst/>
                <a:latin typeface="Helvetica Neue"/>
                <a:ea typeface="Helvetica Neue"/>
                <a:cs typeface="Helvetica Neue"/>
                <a:sym typeface="Helvetica Neue"/>
              </a:rPr>
              <a:t> is a bit more weird, as it has function scoping, which means that variables declared using </a:t>
            </a:r>
            <a:r>
              <a:rPr lang="en-US" dirty="0"/>
              <a:t>var</a:t>
            </a:r>
            <a:r>
              <a:rPr lang="en-US" sz="2200" b="0" i="0" u="none" strike="noStrike" kern="1200" cap="none" dirty="0">
                <a:solidFill>
                  <a:schemeClr val="tx1"/>
                </a:solidFill>
                <a:effectLst/>
                <a:latin typeface="Helvetica Neue"/>
                <a:ea typeface="Helvetica Neue"/>
                <a:cs typeface="Helvetica Neue"/>
                <a:sym typeface="Helvetica Neue"/>
              </a:rPr>
              <a:t> are scoped to the nearest function.</a:t>
            </a:r>
            <a:endParaRPr lang="nl-NL" dirty="0"/>
          </a:p>
          <a:p>
            <a:pPr lvl="0">
              <a:spcBef>
                <a:spcPts val="0"/>
              </a:spcBef>
              <a:buNone/>
            </a:pPr>
            <a:r>
              <a:rPr lang="nl-NL" dirty="0"/>
              <a:t>Let is block </a:t>
            </a:r>
            <a:r>
              <a:rPr lang="nl-NL" dirty="0" err="1"/>
              <a:t>scoping</a:t>
            </a:r>
            <a:r>
              <a:rPr lang="nl-NL" dirty="0"/>
              <a:t> is safer. Niet bekend in de </a:t>
            </a:r>
            <a:r>
              <a:rPr lang="nl-NL" dirty="0" err="1"/>
              <a:t>global</a:t>
            </a:r>
            <a:r>
              <a:rPr lang="nl-NL" dirty="0"/>
              <a:t> scope</a:t>
            </a:r>
            <a:endParaRPr dirty="0"/>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7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You store a reference to your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img&gt; element embeds an image into the document."/>
              </a:rPr>
              <a:t>&lt;img&gt;</a:t>
            </a:r>
            <a:r>
              <a:rPr lang="en-US" sz="2200" b="0" i="0" u="none" strike="noStrike" kern="1200" cap="none" dirty="0">
                <a:solidFill>
                  <a:schemeClr val="tx1"/>
                </a:solidFill>
                <a:effectLst/>
                <a:latin typeface="Helvetica Neue"/>
                <a:ea typeface="Helvetica Neue"/>
                <a:cs typeface="Helvetica Neue"/>
                <a:sym typeface="Helvetica Neue"/>
              </a:rPr>
              <a:t> element in the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variable. Next, you make this variable's </a:t>
            </a:r>
            <a:r>
              <a:rPr lang="en-US" sz="2200" b="0" i="0" u="none" strike="noStrike" kern="1200" cap="none" dirty="0" err="1">
                <a:solidFill>
                  <a:schemeClr val="tx1"/>
                </a:solidFill>
                <a:effectLst/>
                <a:latin typeface="Helvetica Neue"/>
                <a:ea typeface="Helvetica Neue"/>
                <a:cs typeface="Helvetica Neue"/>
                <a:sym typeface="Helvetica Neue"/>
              </a:rPr>
              <a:t>onclick</a:t>
            </a:r>
            <a:r>
              <a:rPr lang="en-US" sz="2200" b="0" i="0" u="none" strike="noStrike" kern="1200" cap="none" dirty="0">
                <a:solidFill>
                  <a:schemeClr val="tx1"/>
                </a:solidFill>
                <a:effectLst/>
                <a:latin typeface="Helvetica Neue"/>
                <a:ea typeface="Helvetica Neue"/>
                <a:cs typeface="Helvetica Neue"/>
                <a:sym typeface="Helvetica Neue"/>
              </a:rPr>
              <a:t> event handler property equal to a function with no name (an "anonymous" function). Now, every time this element is clicked:</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img</a:t>
            </a:r>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r>
              <a:rPr lang="en-US" sz="2200" b="0" i="0" u="none" strike="noStrike" kern="1200" cap="none" dirty="0" err="1">
                <a:solidFill>
                  <a:schemeClr val="tx1"/>
                </a:solidFill>
                <a:effectLst/>
                <a:latin typeface="Helvetica Neue"/>
                <a:ea typeface="Helvetica Neue"/>
                <a:cs typeface="Helvetica Neue"/>
                <a:sym typeface="Helvetica Neue"/>
              </a:rPr>
              <a:t>myImage.onclick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a:solidFill>
                  <a:schemeClr val="tx1"/>
                </a:solidFill>
                <a:effectLst/>
                <a:latin typeface="Helvetica Neue"/>
                <a:ea typeface="Helvetica Neue"/>
                <a:cs typeface="Helvetica Neue"/>
                <a:sym typeface="Helvetica Neue"/>
              </a:rPr>
              <a:t>   let </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myImage.getAttribute</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if(</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','images/firefox2.png’);</a:t>
            </a:r>
          </a:p>
          <a:p>
            <a:r>
              <a:rPr lang="en-US" sz="2200" b="0" i="0" u="none" strike="noStrike" kern="1200" cap="none" dirty="0">
                <a:solidFill>
                  <a:schemeClr val="tx1"/>
                </a:solidFill>
                <a:effectLst/>
                <a:latin typeface="Helvetica Neue"/>
                <a:ea typeface="Helvetica Neue"/>
                <a:cs typeface="Helvetica Neue"/>
                <a:sym typeface="Helvetica Neue"/>
              </a:rPr>
              <a:t>   } else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sz="2200" b="0" i="0" u="none" strike="noStrike" kern="1200" cap="none" dirty="0">
              <a:solidFill>
                <a:schemeClr val="tx1"/>
              </a:solidFill>
              <a:effectLst/>
              <a:latin typeface="Helvetica Neue"/>
              <a:ea typeface="Helvetica Neue"/>
              <a:cs typeface="Helvetica Neue"/>
              <a:sym typeface="Helvetica Neue"/>
            </a:endParaRP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41295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mdn.github.io</a:t>
            </a:r>
            <a:r>
              <a:rPr lang="en-US" dirty="0"/>
              <a:t>/beginner-html-site-scripted/</a:t>
            </a:r>
            <a:endParaRPr lang="en-NL" dirty="0"/>
          </a:p>
        </p:txBody>
      </p:sp>
    </p:spTree>
    <p:extLst>
      <p:ext uri="{BB962C8B-B14F-4D97-AF65-F5344CB8AC3E}">
        <p14:creationId xmlns:p14="http://schemas.microsoft.com/office/powerpoint/2010/main" val="1908181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myButton</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('button’);</a:t>
            </a:r>
          </a:p>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069962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function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 {</a:t>
            </a:r>
          </a:p>
          <a:p>
            <a:pPr marL="0" marR="0" lvl="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   let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 = prompt('Please enter your name.');</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localStorage.setItem</a:t>
            </a:r>
            <a:r>
              <a:rPr lang="en-US" sz="2200" b="0" i="0" u="none" strike="noStrike" kern="1200" cap="none" dirty="0">
                <a:solidFill>
                  <a:schemeClr val="tx1"/>
                </a:solidFill>
                <a:effectLst/>
                <a:latin typeface="Helvetica Neue"/>
                <a:ea typeface="Helvetica Neue"/>
                <a:cs typeface="Helvetica Neue"/>
                <a:sym typeface="Helvetica Neue"/>
              </a:rPr>
              <a:t>('name',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191097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a:solidFill>
                  <a:schemeClr val="tx1"/>
                </a:solidFill>
                <a:effectLst/>
                <a:latin typeface="Helvetica Neue"/>
                <a:ea typeface="Helvetica Neue"/>
                <a:cs typeface="Helvetica Neue"/>
                <a:sym typeface="Helvetica Neue"/>
              </a:rPr>
              <a:t>   let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819970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myButton.onclick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endParaRPr lang="en-US" dirty="0"/>
          </a:p>
        </p:txBody>
      </p:sp>
    </p:spTree>
    <p:extLst>
      <p:ext uri="{BB962C8B-B14F-4D97-AF65-F5344CB8AC3E}">
        <p14:creationId xmlns:p14="http://schemas.microsoft.com/office/powerpoint/2010/main" val="8469249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PARSE:</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receiving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from</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is </a:t>
            </a:r>
            <a:r>
              <a:rPr lang="nl-NL" sz="2200" b="0" i="0" u="none" strike="noStrike" kern="1200" cap="none" dirty="0" err="1">
                <a:solidFill>
                  <a:schemeClr val="tx1"/>
                </a:solidFill>
                <a:effectLst/>
                <a:latin typeface="Helvetica Neue"/>
                <a:ea typeface="Helvetica Neue"/>
                <a:cs typeface="Helvetica Neue"/>
                <a:sym typeface="Helvetica Neue"/>
              </a:rPr>
              <a:t>always</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and</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becomes</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a:t>
            </a:r>
          </a:p>
          <a:p>
            <a:pPr lvl="0">
              <a:spcBef>
                <a:spcPts val="0"/>
              </a:spcBef>
              <a:buNone/>
            </a:pPr>
            <a:endParaRPr lang="nl-NL" dirty="0"/>
          </a:p>
          <a:p>
            <a:pPr lvl="0">
              <a:spcBef>
                <a:spcPts val="0"/>
              </a:spcBef>
              <a:buNone/>
            </a:pPr>
            <a:r>
              <a:rPr lang="nl-NL" dirty="0"/>
              <a:t>STRINGIFY:</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sending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has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be</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Convert</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 </a:t>
            </a:r>
            <a:r>
              <a:rPr lang="nl-NL" sz="2200" b="0" i="0" u="none" strike="noStrike" kern="1200" cap="none" dirty="0" err="1">
                <a:solidFill>
                  <a:schemeClr val="tx1"/>
                </a:solidFill>
                <a:effectLst/>
                <a:latin typeface="Helvetica Neue"/>
                <a:ea typeface="Helvetica Neue"/>
                <a:cs typeface="Helvetica Neue"/>
                <a:sym typeface="Helvetica Neue"/>
              </a:rPr>
              <a:t>into</a:t>
            </a:r>
            <a:r>
              <a:rPr lang="nl-NL" sz="2200" b="0" i="0" u="none" strike="noStrike" kern="1200" cap="none" dirty="0">
                <a:solidFill>
                  <a:schemeClr val="tx1"/>
                </a:solidFill>
                <a:effectLst/>
                <a:latin typeface="Helvetica Neue"/>
                <a:ea typeface="Helvetica Neue"/>
                <a:cs typeface="Helvetica Neue"/>
                <a:sym typeface="Helvetica Neue"/>
              </a:rPr>
              <a:t> a string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JSON.stringify</a:t>
            </a:r>
            <a:r>
              <a:rPr lang="nl-NL" sz="2200" b="0" i="0" u="none" strike="noStrike" kern="1200" cap="none" dirty="0">
                <a:solidFill>
                  <a:schemeClr val="tx1"/>
                </a:solidFill>
                <a:effectLst/>
                <a:latin typeface="Helvetica Neue"/>
                <a:ea typeface="Helvetica Neue"/>
                <a:cs typeface="Helvetica Neue"/>
                <a:sym typeface="Helvetica Neue"/>
              </a:rPr>
              <a:t>().</a:t>
            </a:r>
          </a:p>
          <a:p>
            <a:pPr lvl="0">
              <a:spcBef>
                <a:spcPts val="0"/>
              </a:spcBef>
              <a:buNone/>
            </a:pPr>
            <a:endParaRPr dirty="0"/>
          </a:p>
        </p:txBody>
      </p:sp>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1" name="Shape 25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1928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35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0268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741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947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9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1978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4829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30379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filewalker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node_modules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p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%s', p))</a:t>
            </a:r>
          </a:p>
          <a:p>
            <a:r>
              <a:rPr lang="en-US" sz="2200" b="0" i="0" u="none" strike="noStrike" kern="1200" cap="none" dirty="0">
                <a:solidFill>
                  <a:schemeClr val="tx1"/>
                </a:solidFill>
                <a:effectLst/>
                <a:latin typeface="Helvetica Neue"/>
                <a:ea typeface="Helvetica Neue"/>
                <a:cs typeface="Helvetica Neue"/>
                <a:sym typeface="Helvetica Neue"/>
              </a:rPr>
              <a:t>.on('file', (p, s)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('file: %s, %d bytes', p, </a:t>
            </a:r>
            <a:r>
              <a:rPr lang="en-US" sz="2200" b="0" i="0" u="none" strike="noStrike" kern="1200" cap="none" dirty="0" err="1">
                <a:solidFill>
                  <a:schemeClr val="tx1"/>
                </a:solidFill>
                <a:effectLst/>
                <a:latin typeface="Helvetica Neue"/>
                <a:ea typeface="Helvetica Neue"/>
                <a:cs typeface="Helvetica Neue"/>
                <a:sym typeface="Helvetica Neue"/>
              </a:rPr>
              <a:t>s.size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.on('done', ()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('%d </a:t>
            </a:r>
            <a:r>
              <a:rPr lang="en-US" sz="2200" b="0" i="0" u="none" strike="noStrike" kern="1200" cap="none" dirty="0" err="1">
                <a:solidFill>
                  <a:schemeClr val="tx1"/>
                </a:solidFill>
                <a:effectLst/>
                <a:latin typeface="Helvetica Neue"/>
                <a:ea typeface="Helvetica Neue"/>
                <a:cs typeface="Helvetica Neue"/>
                <a:sym typeface="Helvetica Neue"/>
              </a:rPr>
              <a:t>dirs</a:t>
            </a:r>
            <a:r>
              <a:rPr lang="en-US" sz="2200" b="0" i="0" u="none" strike="noStrike" kern="1200" cap="none" dirty="0">
                <a:solidFill>
                  <a:schemeClr val="tx1"/>
                </a:solidFill>
                <a:effectLst/>
                <a:latin typeface="Helvetica Neue"/>
                <a:ea typeface="Helvetica Neue"/>
                <a:cs typeface="Helvetica Neue"/>
                <a:sym typeface="Helvetica Neue"/>
              </a:rPr>
              <a:t>, %d files, %d bytes', </a:t>
            </a:r>
            <a:r>
              <a:rPr lang="en-US" sz="2200" b="0" i="0" u="none" strike="noStrike" kern="1200" cap="none" dirty="0" err="1">
                <a:solidFill>
                  <a:schemeClr val="tx1"/>
                </a:solidFill>
                <a:effectLst/>
                <a:latin typeface="Helvetica Neue"/>
                <a:ea typeface="Helvetica Neue"/>
                <a:cs typeface="Helvetica Neue"/>
                <a:sym typeface="Helvetica Neue"/>
              </a:rPr>
              <a:t>this.dirs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this.files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this.bytes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.walk();</a:t>
            </a:r>
          </a:p>
          <a:p>
            <a:endParaRPr lang="en-US" dirty="0"/>
          </a:p>
        </p:txBody>
      </p:sp>
    </p:spTree>
    <p:extLst>
      <p:ext uri="{BB962C8B-B14F-4D97-AF65-F5344CB8AC3E}">
        <p14:creationId xmlns:p14="http://schemas.microsoft.com/office/powerpoint/2010/main" val="575546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10630392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 web browser may be the client, and an application on a computer that hosts a web site may be the server.</a:t>
            </a:r>
          </a:p>
          <a:p>
            <a:r>
              <a:rPr lang="en-US" sz="2200" b="0" i="0" u="none" strike="noStrike" kern="1200" cap="none" dirty="0">
                <a:solidFill>
                  <a:schemeClr val="tx1"/>
                </a:solidFill>
                <a:effectLst/>
                <a:latin typeface="Helvetica Neue"/>
                <a:ea typeface="Helvetica Neue"/>
                <a:cs typeface="Helvetica Neue"/>
                <a:sym typeface="Helvetica Neue"/>
              </a:rPr>
              <a:t>Example: A client (browser) submits an HTTP request to the server; then the server returns a response to the client. The response contains status information about the request and may also contain the requested content.</a:t>
            </a:r>
          </a:p>
          <a:p>
            <a:endParaRPr lang="en-US" dirty="0"/>
          </a:p>
        </p:txBody>
      </p:sp>
    </p:spTree>
    <p:extLst>
      <p:ext uri="{BB962C8B-B14F-4D97-AF65-F5344CB8AC3E}">
        <p14:creationId xmlns:p14="http://schemas.microsoft.com/office/powerpoint/2010/main" val="4857483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An </a:t>
            </a:r>
            <a:r>
              <a:rPr lang="en-US" sz="2200" b="1" i="0" u="none" strike="noStrike" kern="1200" cap="none" dirty="0">
                <a:solidFill>
                  <a:schemeClr val="tx1"/>
                </a:solidFill>
                <a:effectLst/>
                <a:latin typeface="Helvetica Neue"/>
                <a:ea typeface="Helvetica Neue"/>
                <a:cs typeface="Helvetica Neue"/>
                <a:sym typeface="Helvetica Neue"/>
              </a:rPr>
              <a:t>idempotent</a:t>
            </a:r>
            <a:r>
              <a:rPr lang="en-US" sz="2200" b="0" i="0" u="none" strike="noStrike" kern="1200" cap="none" dirty="0">
                <a:solidFill>
                  <a:schemeClr val="tx1"/>
                </a:solidFill>
                <a:effectLst/>
                <a:latin typeface="Helvetica Neue"/>
                <a:ea typeface="Helvetica Neue"/>
                <a:cs typeface="Helvetica Neue"/>
                <a:sym typeface="Helvetica Neue"/>
              </a:rPr>
              <a:t> method means that the result of a successful performed request is independent of the number of times it is executed.</a:t>
            </a:r>
            <a:endParaRPr lang="en-NL" dirty="0"/>
          </a:p>
        </p:txBody>
      </p:sp>
    </p:spTree>
    <p:extLst>
      <p:ext uri="{BB962C8B-B14F-4D97-AF65-F5344CB8AC3E}">
        <p14:creationId xmlns:p14="http://schemas.microsoft.com/office/powerpoint/2010/main" val="22725042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2735570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65681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200" b="0" i="0" u="none" strike="noStrike" kern="1200" cap="none" dirty="0">
                <a:solidFill>
                  <a:schemeClr val="tx1"/>
                </a:solidFill>
                <a:effectLst/>
                <a:latin typeface="Helvetica Neue"/>
                <a:ea typeface="Helvetica Neue"/>
                <a:cs typeface="Helvetica Neue"/>
                <a:sym typeface="Helvetica Neue"/>
              </a:rPr>
              <a:t>This mechanism prevents attackers that plant scripts on various websites (</a:t>
            </a:r>
            <a:r>
              <a:rPr lang="en-GB" sz="2200" b="0" i="0" u="none" strike="noStrike" kern="1200" cap="none" dirty="0" err="1">
                <a:solidFill>
                  <a:schemeClr val="tx1"/>
                </a:solidFill>
                <a:effectLst/>
                <a:latin typeface="Helvetica Neue"/>
                <a:ea typeface="Helvetica Neue"/>
                <a:cs typeface="Helvetica Neue"/>
                <a:sym typeface="Helvetica Neue"/>
              </a:rPr>
              <a:t>eg.</a:t>
            </a:r>
            <a:r>
              <a:rPr lang="en-GB" sz="2200" b="0" i="0" u="none" strike="noStrike" kern="1200" cap="none" dirty="0">
                <a:solidFill>
                  <a:schemeClr val="tx1"/>
                </a:solidFill>
                <a:effectLst/>
                <a:latin typeface="Helvetica Neue"/>
                <a:ea typeface="Helvetica Neue"/>
                <a:cs typeface="Helvetica Neue"/>
                <a:sym typeface="Helvetica Neue"/>
              </a:rPr>
              <a:t> in ads displayed via Google Ads) to make an AJAX call to </a:t>
            </a:r>
            <a:r>
              <a:rPr lang="en-GB" sz="2200" b="0" i="0" u="none" strike="noStrike" kern="1200" cap="none" dirty="0" err="1">
                <a:solidFill>
                  <a:schemeClr val="tx1"/>
                </a:solidFill>
                <a:effectLst/>
                <a:latin typeface="Helvetica Neue"/>
                <a:ea typeface="Helvetica Neue"/>
                <a:cs typeface="Helvetica Neue"/>
                <a:sym typeface="Helvetica Neue"/>
              </a:rPr>
              <a:t>www.yourbank.com</a:t>
            </a:r>
            <a:endParaRPr lang="en-GB" sz="2200" b="0" i="0" u="none" strike="noStrike" kern="1200" cap="none" dirty="0">
              <a:solidFill>
                <a:schemeClr val="tx1"/>
              </a:solidFill>
              <a:effectLst/>
              <a:latin typeface="Helvetica Neue"/>
              <a:ea typeface="Helvetica Neue"/>
              <a:cs typeface="Helvetica Neue"/>
              <a:sym typeface="Helvetica Neue"/>
            </a:endParaRPr>
          </a:p>
          <a:p>
            <a:r>
              <a:rPr lang="en-GB" sz="2200" b="0" i="0" u="none" strike="noStrike" kern="1200" cap="none">
                <a:solidFill>
                  <a:schemeClr val="tx1"/>
                </a:solidFill>
                <a:effectLst/>
                <a:latin typeface="Helvetica Neue"/>
                <a:ea typeface="Helvetica Neue"/>
                <a:cs typeface="Helvetica Neue"/>
                <a:sym typeface="Helvetica Neue"/>
              </a:rPr>
              <a:t>and in case you were logged in making a transaction using *your* credentials.</a:t>
            </a:r>
            <a:endParaRPr lang="en-NL" dirty="0"/>
          </a:p>
        </p:txBody>
      </p:sp>
    </p:spTree>
    <p:extLst>
      <p:ext uri="{BB962C8B-B14F-4D97-AF65-F5344CB8AC3E}">
        <p14:creationId xmlns:p14="http://schemas.microsoft.com/office/powerpoint/2010/main" val="1052456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codeburst.io</a:t>
            </a:r>
            <a:r>
              <a:rPr lang="en-US" dirty="0"/>
              <a:t>/build-a-weather-website-in-30-minutes-with-node-js-express-openweather-a317f904897b</a:t>
            </a:r>
          </a:p>
        </p:txBody>
      </p:sp>
    </p:spTree>
    <p:extLst>
      <p:ext uri="{BB962C8B-B14F-4D97-AF65-F5344CB8AC3E}">
        <p14:creationId xmlns:p14="http://schemas.microsoft.com/office/powerpoint/2010/main" val="434722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92968" y="863947"/>
            <a:ext cx="7358100" cy="17412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1" name="Shape 11"/>
          <p:cNvSpPr txBox="1">
            <a:spLocks noGrp="1"/>
          </p:cNvSpPr>
          <p:nvPr>
            <p:ph type="body" idx="1"/>
          </p:nvPr>
        </p:nvSpPr>
        <p:spPr>
          <a:xfrm>
            <a:off x="892968" y="2652117"/>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hoto">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2232" y="0"/>
            <a:ext cx="9144000" cy="51435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52" name="Shape 5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2968" y="1701105"/>
            <a:ext cx="7358100" cy="17412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9" name="Shape 1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1138535" y="348257"/>
            <a:ext cx="6861000" cy="31143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5" name="Shape 25"/>
          <p:cNvSpPr txBox="1">
            <a:spLocks noGrp="1"/>
          </p:cNvSpPr>
          <p:nvPr>
            <p:ph type="title"/>
          </p:nvPr>
        </p:nvSpPr>
        <p:spPr>
          <a:xfrm>
            <a:off x="892968" y="3542853"/>
            <a:ext cx="7358100" cy="7500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26" name="Shape 26"/>
          <p:cNvSpPr txBox="1">
            <a:spLocks noGrp="1"/>
          </p:cNvSpPr>
          <p:nvPr>
            <p:ph type="body" idx="1"/>
          </p:nvPr>
        </p:nvSpPr>
        <p:spPr>
          <a:xfrm>
            <a:off x="892968" y="4319736"/>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7" name="Shape 27"/>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4723804" y="336929"/>
            <a:ext cx="3744600" cy="4333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0" name="Shape 30"/>
          <p:cNvSpPr txBox="1">
            <a:spLocks noGrp="1"/>
          </p:cNvSpPr>
          <p:nvPr>
            <p:ph type="title"/>
          </p:nvPr>
        </p:nvSpPr>
        <p:spPr>
          <a:xfrm>
            <a:off x="669726" y="334863"/>
            <a:ext cx="3750600" cy="21030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39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1" name="Shape 31"/>
          <p:cNvSpPr txBox="1">
            <a:spLocks noGrp="1"/>
          </p:cNvSpPr>
          <p:nvPr>
            <p:ph type="body" idx="1"/>
          </p:nvPr>
        </p:nvSpPr>
        <p:spPr>
          <a:xfrm>
            <a:off x="669726" y="2511474"/>
            <a:ext cx="3750600" cy="21699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2" name="Shape 3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op">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5" name="Shape 3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4723804" y="1366242"/>
            <a:ext cx="3750600" cy="33150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8" name="Shape 38"/>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9" name="Shape 39"/>
          <p:cNvSpPr txBox="1">
            <a:spLocks noGrp="1"/>
          </p:cNvSpPr>
          <p:nvPr>
            <p:ph type="body" idx="1"/>
          </p:nvPr>
        </p:nvSpPr>
        <p:spPr>
          <a:xfrm>
            <a:off x="669726" y="1366242"/>
            <a:ext cx="3750600" cy="3315000"/>
          </a:xfrm>
          <a:prstGeom prst="rect">
            <a:avLst/>
          </a:prstGeom>
          <a:noFill/>
          <a:ln>
            <a:noFill/>
          </a:ln>
        </p:spPr>
        <p:txBody>
          <a:bodyPr lIns="58925" tIns="58925" rIns="58925" bIns="58925" anchor="ctr" anchorCtr="0"/>
          <a:lstStyle>
            <a:lvl1pPr marL="215900" marR="0" lvl="0" indent="-1270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1pPr>
            <a:lvl2pPr marL="444500" marR="0" lvl="1"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2pPr>
            <a:lvl3pPr marL="800100" marR="0" lvl="2"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3pPr>
            <a:lvl4pPr marL="1079500" marR="0" lvl="3"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4pPr>
            <a:lvl5pPr marL="1371600" marR="0" lvl="4"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0" name="Shape 40"/>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hoto - 3 Up">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4732734" y="2618630"/>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3" name="Shape 43"/>
          <p:cNvSpPr>
            <a:spLocks noGrp="1"/>
          </p:cNvSpPr>
          <p:nvPr>
            <p:ph type="pic" idx="3"/>
          </p:nvPr>
        </p:nvSpPr>
        <p:spPr>
          <a:xfrm>
            <a:off x="4732734" y="334863"/>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4" name="Shape 44"/>
          <p:cNvSpPr>
            <a:spLocks noGrp="1"/>
          </p:cNvSpPr>
          <p:nvPr>
            <p:ph type="pic" idx="4"/>
          </p:nvPr>
        </p:nvSpPr>
        <p:spPr>
          <a:xfrm>
            <a:off x="669726" y="334863"/>
            <a:ext cx="3750600" cy="43398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5" name="Shape 4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892968" y="3355330"/>
            <a:ext cx="7358100" cy="2478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1500" b="0" i="1"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8" name="Shape 48"/>
          <p:cNvSpPr txBox="1">
            <a:spLocks noGrp="1"/>
          </p:cNvSpPr>
          <p:nvPr>
            <p:ph type="body" idx="2"/>
          </p:nvPr>
        </p:nvSpPr>
        <p:spPr>
          <a:xfrm>
            <a:off x="892968" y="2250281"/>
            <a:ext cx="7358100" cy="3618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9" name="Shape 4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hyperlink" Target="https://www.w3.org/TR/cors/" TargetMode="Externa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itnext.io/learn-how-full-stack-apps-work-by-building-a-simple-one-using-javascript-part-1-38e237694012"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www.npmjs.com/package/cor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mdn/beginner-html-site-styled/archive/gh-pages.zip"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w3schools.com/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645295" y="133945"/>
            <a:ext cx="5853357" cy="1138588"/>
          </a:xfrm>
          <a:prstGeom prst="rect">
            <a:avLst/>
          </a:prstGeom>
        </p:spPr>
        <p:txBody>
          <a:bodyPr lIns="48212" tIns="48212" rIns="48212" bIns="48212" anchor="ctr" anchorCtr="0">
            <a:noAutofit/>
          </a:bodyPr>
          <a:lstStyle/>
          <a:p>
            <a:r>
              <a:rPr lang="en-US" dirty="0">
                <a:solidFill>
                  <a:srgbClr val="FFFF00"/>
                </a:solidFill>
              </a:rPr>
              <a:t>AGENDA</a:t>
            </a:r>
          </a:p>
        </p:txBody>
      </p:sp>
      <p:sp>
        <p:nvSpPr>
          <p:cNvPr id="66" name="Shape 66"/>
          <p:cNvSpPr txBox="1">
            <a:spLocks noGrp="1"/>
          </p:cNvSpPr>
          <p:nvPr>
            <p:ph type="body" idx="1"/>
          </p:nvPr>
        </p:nvSpPr>
        <p:spPr>
          <a:xfrm>
            <a:off x="2632008" y="1272533"/>
            <a:ext cx="3879932" cy="3315146"/>
          </a:xfrm>
          <a:prstGeom prst="rect">
            <a:avLst/>
          </a:prstGeom>
        </p:spPr>
        <p:txBody>
          <a:bodyPr lIns="48212" tIns="48212" rIns="48212" bIns="48212" anchor="ctr" anchorCtr="0">
            <a:noAutofit/>
          </a:bodyPr>
          <a:lstStyle/>
          <a:p>
            <a:pPr marL="487186" indent="-391758">
              <a:spcBef>
                <a:spcPts val="0"/>
              </a:spcBef>
              <a:buFont typeface="+mj-lt"/>
              <a:buAutoNum type="arabicPeriod"/>
            </a:pPr>
            <a:r>
              <a:rPr lang="en-US" dirty="0" err="1"/>
              <a:t>Inventarisatie</a:t>
            </a:r>
            <a:endParaRPr lang="en-US" dirty="0"/>
          </a:p>
          <a:p>
            <a:pPr marL="487186" indent="-391758">
              <a:spcBef>
                <a:spcPts val="0"/>
              </a:spcBef>
              <a:buFont typeface="+mj-lt"/>
              <a:buAutoNum type="arabicPeriod"/>
            </a:pPr>
            <a:r>
              <a:rPr lang="en-US" dirty="0"/>
              <a:t>HTML + CSS</a:t>
            </a:r>
          </a:p>
          <a:p>
            <a:pPr marL="487186" indent="-391758">
              <a:spcBef>
                <a:spcPts val="0"/>
              </a:spcBef>
              <a:buFont typeface="+mj-lt"/>
              <a:buAutoNum type="arabicPeriod"/>
            </a:pPr>
            <a:r>
              <a:rPr lang="en-US" dirty="0"/>
              <a:t>JavaScript + NodeJS</a:t>
            </a:r>
          </a:p>
          <a:p>
            <a:pPr marL="487186" indent="-391758">
              <a:spcBef>
                <a:spcPts val="0"/>
              </a:spcBef>
              <a:buFont typeface="+mj-lt"/>
              <a:buAutoNum type="arabicPeriod"/>
            </a:pPr>
            <a:r>
              <a:rPr lang="en-US" dirty="0" err="1"/>
              <a:t>ECMScript</a:t>
            </a:r>
            <a:r>
              <a:rPr lang="en-US" dirty="0"/>
              <a:t> 6</a:t>
            </a:r>
          </a:p>
          <a:p>
            <a:pPr marL="487186" indent="-391758">
              <a:spcBef>
                <a:spcPts val="0"/>
              </a:spcBef>
              <a:buFont typeface="+mj-lt"/>
              <a:buAutoNum type="arabicPeriod"/>
            </a:pPr>
            <a:r>
              <a:rPr lang="en-US" dirty="0" err="1"/>
              <a:t>Functioneel</a:t>
            </a:r>
            <a:r>
              <a:rPr lang="en-US" dirty="0"/>
              <a:t> </a:t>
            </a:r>
            <a:r>
              <a:rPr lang="en-US" dirty="0" err="1"/>
              <a:t>programmeren</a:t>
            </a:r>
            <a:endParaRPr lang="en-US" dirty="0"/>
          </a:p>
          <a:p>
            <a:pPr marL="487186" indent="-391758">
              <a:spcBef>
                <a:spcPts val="0"/>
              </a:spcBef>
              <a:buFont typeface="+mj-lt"/>
              <a:buAutoNum type="arabicPeriod"/>
            </a:pPr>
            <a:r>
              <a:rPr lang="en-US" dirty="0"/>
              <a:t>Frontend tooling</a:t>
            </a:r>
          </a:p>
          <a:p>
            <a:pPr marL="95428" indent="0">
              <a:spcBef>
                <a:spcPts val="0"/>
              </a:spcBef>
              <a:buNone/>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What is JavaScript</a:t>
            </a:r>
          </a:p>
        </p:txBody>
      </p:sp>
      <p:sp>
        <p:nvSpPr>
          <p:cNvPr id="2" name="Rectangle 1">
            <a:extLst>
              <a:ext uri="{FF2B5EF4-FFF2-40B4-BE49-F238E27FC236}">
                <a16:creationId xmlns:a16="http://schemas.microsoft.com/office/drawing/2014/main" id="{F37C2F08-8662-564D-B3A4-F2051ED047CA}"/>
              </a:ext>
            </a:extLst>
          </p:cNvPr>
          <p:cNvSpPr/>
          <p:nvPr/>
        </p:nvSpPr>
        <p:spPr>
          <a:xfrm>
            <a:off x="3014995" y="3303981"/>
            <a:ext cx="2905039" cy="1015663"/>
          </a:xfrm>
          <a:prstGeom prst="rect">
            <a:avLst/>
          </a:prstGeom>
        </p:spPr>
        <p:txBody>
          <a:bodyPr wrap="square">
            <a:spAutoFit/>
          </a:bodyPr>
          <a:lstStyle/>
          <a:p>
            <a:pPr algn="ctr"/>
            <a:r>
              <a:rPr lang="en-US" sz="1600" dirty="0">
                <a:solidFill>
                  <a:schemeClr val="bg1"/>
                </a:solidFill>
              </a:rPr>
              <a:t>Go to:</a:t>
            </a:r>
          </a:p>
          <a:p>
            <a:pPr algn="ctr"/>
            <a:r>
              <a:rPr lang="en-US" sz="1600" dirty="0">
                <a:solidFill>
                  <a:schemeClr val="bg1"/>
                </a:solidFill>
              </a:rPr>
              <a:t>  </a:t>
            </a:r>
            <a:r>
              <a:rPr lang="en-US" sz="2800" b="1" dirty="0">
                <a:solidFill>
                  <a:srgbClr val="00B050"/>
                </a:solidFill>
              </a:rPr>
              <a:t>w3schools.com</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Package.json</a:t>
            </a:r>
            <a:endParaRPr lang="en-US" dirty="0">
              <a:solidFill>
                <a:srgbClr val="FFC000"/>
              </a:solidFill>
            </a:endParaRPr>
          </a:p>
        </p:txBody>
      </p:sp>
      <p:sp>
        <p:nvSpPr>
          <p:cNvPr id="3" name="Text Placeholder 2"/>
          <p:cNvSpPr>
            <a:spLocks noGrp="1"/>
          </p:cNvSpPr>
          <p:nvPr>
            <p:ph type="body" idx="1"/>
          </p:nvPr>
        </p:nvSpPr>
        <p:spPr/>
        <p:txBody>
          <a:bodyPr/>
          <a:lstStyle/>
          <a:p>
            <a:r>
              <a:rPr lang="en-US" dirty="0" err="1">
                <a:solidFill>
                  <a:srgbClr val="FFC000"/>
                </a:solidFill>
              </a:rPr>
              <a:t>Package.json</a:t>
            </a:r>
            <a:r>
              <a:rPr lang="en-US" dirty="0">
                <a:solidFill>
                  <a:srgbClr val="FFC000"/>
                </a:solidFill>
              </a:rPr>
              <a:t> </a:t>
            </a:r>
            <a:r>
              <a:rPr lang="en-US" dirty="0"/>
              <a:t>is important for </a:t>
            </a:r>
            <a:r>
              <a:rPr lang="en-US" b="1" dirty="0"/>
              <a:t>NPM</a:t>
            </a:r>
            <a:r>
              <a:rPr lang="en-US" dirty="0"/>
              <a:t>. </a:t>
            </a:r>
          </a:p>
          <a:p>
            <a:r>
              <a:rPr lang="en-US" dirty="0"/>
              <a:t>With this file you can declare all your dependencies and install them.</a:t>
            </a:r>
          </a:p>
          <a:p>
            <a:endParaRPr lang="en-US" dirty="0"/>
          </a:p>
        </p:txBody>
      </p:sp>
    </p:spTree>
    <p:extLst>
      <p:ext uri="{BB962C8B-B14F-4D97-AF65-F5344CB8AC3E}">
        <p14:creationId xmlns:p14="http://schemas.microsoft.com/office/powerpoint/2010/main" val="21117445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a:t>
            </a:r>
          </a:p>
        </p:txBody>
      </p:sp>
      <p:sp>
        <p:nvSpPr>
          <p:cNvPr id="3" name="Text Placeholder 2"/>
          <p:cNvSpPr>
            <a:spLocks noGrp="1"/>
          </p:cNvSpPr>
          <p:nvPr>
            <p:ph type="body" idx="1"/>
          </p:nvPr>
        </p:nvSpPr>
        <p:spPr/>
        <p:txBody>
          <a:bodyPr/>
          <a:lstStyle/>
          <a:p>
            <a:r>
              <a:rPr lang="en-US" dirty="0"/>
              <a:t>Open your prompt/shell/terminal in </a:t>
            </a:r>
            <a:r>
              <a:rPr lang="en-US" b="1" u="sng" dirty="0"/>
              <a:t>the root directory</a:t>
            </a:r>
          </a:p>
          <a:p>
            <a:r>
              <a:rPr lang="en-US" dirty="0"/>
              <a:t>and type:  </a:t>
            </a:r>
            <a:r>
              <a:rPr lang="en-US" b="1" dirty="0"/>
              <a:t>`</a:t>
            </a:r>
            <a:r>
              <a:rPr lang="en-US" b="1" dirty="0" err="1">
                <a:solidFill>
                  <a:srgbClr val="FFC000"/>
                </a:solidFill>
              </a:rPr>
              <a:t>npm</a:t>
            </a:r>
            <a:r>
              <a:rPr lang="en-US" b="1" dirty="0">
                <a:solidFill>
                  <a:srgbClr val="FFC000"/>
                </a:solidFill>
              </a:rPr>
              <a:t> install --save </a:t>
            </a:r>
            <a:r>
              <a:rPr lang="en-US" b="1" dirty="0" err="1">
                <a:solidFill>
                  <a:srgbClr val="FFC000"/>
                </a:solidFill>
              </a:rPr>
              <a:t>filewalker</a:t>
            </a:r>
            <a:r>
              <a:rPr lang="en-US" b="1" dirty="0"/>
              <a:t>`</a:t>
            </a:r>
          </a:p>
          <a:p>
            <a:endParaRPr lang="en-US" dirty="0"/>
          </a:p>
        </p:txBody>
      </p:sp>
    </p:spTree>
    <p:extLst>
      <p:ext uri="{BB962C8B-B14F-4D97-AF65-F5344CB8AC3E}">
        <p14:creationId xmlns:p14="http://schemas.microsoft.com/office/powerpoint/2010/main" val="6287708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347700"/>
            <a:ext cx="7804500" cy="1138500"/>
          </a:xfrm>
        </p:spPr>
        <p:txBody>
          <a:bodyPr/>
          <a:lstStyle/>
          <a:p>
            <a:r>
              <a:rPr lang="en-US" dirty="0"/>
              <a:t>What is generated</a:t>
            </a:r>
          </a:p>
        </p:txBody>
      </p:sp>
      <p:sp>
        <p:nvSpPr>
          <p:cNvPr id="3" name="Text Placeholder 2"/>
          <p:cNvSpPr>
            <a:spLocks noGrp="1"/>
          </p:cNvSpPr>
          <p:nvPr>
            <p:ph type="body" idx="1"/>
          </p:nvPr>
        </p:nvSpPr>
        <p:spPr/>
        <p:txBody>
          <a:bodyPr/>
          <a:lstStyle/>
          <a:p>
            <a:pPr marL="114300" indent="0">
              <a:buNone/>
            </a:pPr>
            <a:r>
              <a:rPr lang="en-US" dirty="0"/>
              <a:t>A couple of things have happened:</a:t>
            </a:r>
          </a:p>
          <a:p>
            <a:r>
              <a:rPr lang="en-US" dirty="0"/>
              <a:t>NPM installed the `</a:t>
            </a:r>
            <a:r>
              <a:rPr lang="en-US" dirty="0" err="1">
                <a:solidFill>
                  <a:srgbClr val="FFC000"/>
                </a:solidFill>
              </a:rPr>
              <a:t>filewalker</a:t>
            </a:r>
            <a:r>
              <a:rPr lang="en-US" dirty="0"/>
              <a:t>` dependency locally in the </a:t>
            </a:r>
            <a:r>
              <a:rPr lang="en-US" i="1" dirty="0" err="1">
                <a:solidFill>
                  <a:srgbClr val="FFFF00"/>
                </a:solidFill>
              </a:rPr>
              <a:t>node_modules</a:t>
            </a:r>
            <a:r>
              <a:rPr lang="en-US" dirty="0"/>
              <a:t> folder</a:t>
            </a:r>
          </a:p>
          <a:p>
            <a:r>
              <a:rPr lang="en-US" dirty="0"/>
              <a:t>NPM add `</a:t>
            </a:r>
            <a:r>
              <a:rPr lang="en-US" dirty="0" err="1">
                <a:solidFill>
                  <a:srgbClr val="FFC000"/>
                </a:solidFill>
              </a:rPr>
              <a:t>filewalker</a:t>
            </a:r>
            <a:r>
              <a:rPr lang="en-US" dirty="0"/>
              <a:t>` to the dependency list in </a:t>
            </a:r>
            <a:r>
              <a:rPr lang="en-US" dirty="0" err="1">
                <a:solidFill>
                  <a:srgbClr val="92D050"/>
                </a:solidFill>
              </a:rPr>
              <a:t>package.json</a:t>
            </a:r>
            <a:endParaRPr lang="en-US" dirty="0">
              <a:solidFill>
                <a:srgbClr val="92D050"/>
              </a:solidFill>
            </a:endParaRPr>
          </a:p>
          <a:p>
            <a:endParaRPr lang="en-US" dirty="0"/>
          </a:p>
        </p:txBody>
      </p:sp>
    </p:spTree>
    <p:extLst>
      <p:ext uri="{BB962C8B-B14F-4D97-AF65-F5344CB8AC3E}">
        <p14:creationId xmlns:p14="http://schemas.microsoft.com/office/powerpoint/2010/main" val="21317629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b="1" dirty="0">
                <a:solidFill>
                  <a:srgbClr val="FFC000"/>
                </a:solidFill>
              </a:rPr>
              <a:t>Great!</a:t>
            </a:r>
          </a:p>
          <a:p>
            <a:pPr marL="114300" indent="0" algn="ctr">
              <a:buNone/>
            </a:pPr>
            <a:r>
              <a:rPr lang="en-US" b="1" dirty="0">
                <a:solidFill>
                  <a:srgbClr val="FFC000"/>
                </a:solidFill>
              </a:rPr>
              <a:t> This means that we are now able to use this dependency.</a:t>
            </a:r>
          </a:p>
        </p:txBody>
      </p:sp>
    </p:spTree>
    <p:extLst>
      <p:ext uri="{BB962C8B-B14F-4D97-AF65-F5344CB8AC3E}">
        <p14:creationId xmlns:p14="http://schemas.microsoft.com/office/powerpoint/2010/main" val="20703185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227742"/>
            <a:ext cx="7804500" cy="1138500"/>
          </a:xfrm>
        </p:spPr>
        <p:txBody>
          <a:bodyPr/>
          <a:lstStyle/>
          <a:p>
            <a:r>
              <a:rPr lang="en-US" dirty="0"/>
              <a:t>Step 2 </a:t>
            </a:r>
            <a:r>
              <a:rPr lang="en-US" dirty="0">
                <a:solidFill>
                  <a:srgbClr val="FFC000"/>
                </a:solidFill>
              </a:rPr>
              <a:t>Use the dependency</a:t>
            </a:r>
          </a:p>
        </p:txBody>
      </p:sp>
      <p:sp>
        <p:nvSpPr>
          <p:cNvPr id="3" name="Text Placeholder 2"/>
          <p:cNvSpPr>
            <a:spLocks noGrp="1"/>
          </p:cNvSpPr>
          <p:nvPr>
            <p:ph type="body" idx="1"/>
          </p:nvPr>
        </p:nvSpPr>
        <p:spPr/>
        <p:txBody>
          <a:bodyPr/>
          <a:lstStyle/>
          <a:p>
            <a:pPr marL="114300" indent="0" algn="ctr">
              <a:buNone/>
            </a:pPr>
            <a:r>
              <a:rPr lang="en-US" dirty="0"/>
              <a:t>Open:</a:t>
            </a:r>
          </a:p>
          <a:p>
            <a:pPr marL="114300" indent="0" algn="ctr">
              <a:buNone/>
            </a:pPr>
            <a:r>
              <a:rPr lang="en-US" dirty="0"/>
              <a:t> </a:t>
            </a:r>
            <a:r>
              <a:rPr lang="en-US" b="1" dirty="0">
                <a:solidFill>
                  <a:srgbClr val="FFC000"/>
                </a:solidFill>
              </a:rPr>
              <a:t>`</a:t>
            </a:r>
            <a:r>
              <a:rPr lang="en-US" b="1" dirty="0" err="1">
                <a:solidFill>
                  <a:srgbClr val="FFC000"/>
                </a:solidFill>
              </a:rPr>
              <a:t>nodeScript.js</a:t>
            </a:r>
            <a:r>
              <a:rPr lang="en-US" b="1" dirty="0">
                <a:solidFill>
                  <a:srgbClr val="FFC000"/>
                </a:solidFill>
              </a:rPr>
              <a:t>`</a:t>
            </a:r>
          </a:p>
        </p:txBody>
      </p:sp>
    </p:spTree>
    <p:extLst>
      <p:ext uri="{BB962C8B-B14F-4D97-AF65-F5344CB8AC3E}">
        <p14:creationId xmlns:p14="http://schemas.microsoft.com/office/powerpoint/2010/main" val="1670265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dirty="0"/>
              <a:t>First we need to require the dependency.</a:t>
            </a:r>
          </a:p>
          <a:p>
            <a:pPr marL="114300" indent="0" algn="ctr">
              <a:buNone/>
            </a:pPr>
            <a:r>
              <a:rPr lang="en-US" dirty="0"/>
              <a:t>Add the following in your </a:t>
            </a:r>
            <a:r>
              <a:rPr lang="en-US" dirty="0" err="1"/>
              <a:t>nodeScript</a:t>
            </a:r>
            <a:r>
              <a:rPr lang="en-US" dirty="0"/>
              <a:t>:</a:t>
            </a:r>
          </a:p>
          <a:p>
            <a:pPr marL="114300" indent="0" algn="ctr">
              <a:buNone/>
            </a:pPr>
            <a:r>
              <a:rPr lang="en-US" b="1" dirty="0" err="1">
                <a:solidFill>
                  <a:srgbClr val="FFC000"/>
                </a:solidFill>
              </a:rPr>
              <a:t>const</a:t>
            </a:r>
            <a:r>
              <a:rPr lang="en-US" b="1" dirty="0">
                <a:solidFill>
                  <a:srgbClr val="FFC000"/>
                </a:solidFill>
              </a:rPr>
              <a:t> </a:t>
            </a:r>
            <a:r>
              <a:rPr lang="en-US" b="1" dirty="0" err="1">
                <a:solidFill>
                  <a:srgbClr val="FFC000"/>
                </a:solidFill>
              </a:rPr>
              <a:t>filewalker</a:t>
            </a:r>
            <a:r>
              <a:rPr lang="en-US" b="1" dirty="0">
                <a:solidFill>
                  <a:srgbClr val="FFC000"/>
                </a:solidFill>
              </a:rPr>
              <a:t> = require('</a:t>
            </a:r>
            <a:r>
              <a:rPr lang="en-US" b="1" dirty="0" err="1">
                <a:solidFill>
                  <a:srgbClr val="FFC000"/>
                </a:solidFill>
              </a:rPr>
              <a:t>filewalker</a:t>
            </a:r>
            <a:r>
              <a:rPr lang="en-US" b="1" dirty="0">
                <a:solidFill>
                  <a:srgbClr val="FFC000"/>
                </a:solidFill>
              </a:rPr>
              <a:t>');</a:t>
            </a:r>
          </a:p>
          <a:p>
            <a:pPr marL="114300" indent="0" algn="ctr">
              <a:buNone/>
            </a:pPr>
            <a:endParaRPr lang="en-US" dirty="0"/>
          </a:p>
        </p:txBody>
      </p:sp>
    </p:spTree>
    <p:extLst>
      <p:ext uri="{BB962C8B-B14F-4D97-AF65-F5344CB8AC3E}">
        <p14:creationId xmlns:p14="http://schemas.microsoft.com/office/powerpoint/2010/main" val="214516912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t>
            </a:r>
          </a:p>
        </p:txBody>
      </p:sp>
      <p:sp>
        <p:nvSpPr>
          <p:cNvPr id="3" name="Text Placeholder 2"/>
          <p:cNvSpPr>
            <a:spLocks noGrp="1"/>
          </p:cNvSpPr>
          <p:nvPr>
            <p:ph type="body" idx="1"/>
          </p:nvPr>
        </p:nvSpPr>
        <p:spPr/>
        <p:txBody>
          <a:bodyPr/>
          <a:lstStyle/>
          <a:p>
            <a:pPr marL="114300" indent="0">
              <a:buNone/>
            </a:pPr>
            <a:r>
              <a:rPr lang="en-US" dirty="0"/>
              <a:t>Using the following code we can traverse a directory:</a:t>
            </a:r>
          </a:p>
          <a:p>
            <a:pPr marL="965200" lvl="3" indent="0">
              <a:buNone/>
            </a:pPr>
            <a:r>
              <a:rPr lang="en-US" b="1" dirty="0" err="1">
                <a:solidFill>
                  <a:srgbClr val="FFC000"/>
                </a:solidFill>
              </a:rPr>
              <a:t>filewalker</a:t>
            </a:r>
            <a:r>
              <a:rPr lang="en-US" b="1" dirty="0">
                <a:solidFill>
                  <a:srgbClr val="FFC000"/>
                </a:solidFill>
              </a:rPr>
              <a:t>('A_DIRECTORY')</a:t>
            </a:r>
          </a:p>
          <a:p>
            <a:pPr marL="965200" lvl="3" indent="0">
              <a:buNone/>
            </a:pPr>
            <a:r>
              <a:rPr lang="en-US" b="1" dirty="0">
                <a:solidFill>
                  <a:srgbClr val="FFC000"/>
                </a:solidFill>
              </a:rPr>
              <a:t>.on('</a:t>
            </a:r>
            <a:r>
              <a:rPr lang="en-US" b="1" dirty="0" err="1">
                <a:solidFill>
                  <a:srgbClr val="FFC000"/>
                </a:solidFill>
              </a:rPr>
              <a:t>dir</a:t>
            </a:r>
            <a:r>
              <a:rPr lang="en-US" b="1" dirty="0">
                <a:solidFill>
                  <a:srgbClr val="FFC000"/>
                </a:solidFill>
              </a:rPr>
              <a:t>', p =&gt; </a:t>
            </a:r>
            <a:r>
              <a:rPr lang="en-US" b="1" dirty="0" err="1">
                <a:solidFill>
                  <a:srgbClr val="FFC000"/>
                </a:solidFill>
              </a:rPr>
              <a:t>console.log</a:t>
            </a:r>
            <a:r>
              <a:rPr lang="en-US" b="1" dirty="0">
                <a:solidFill>
                  <a:srgbClr val="FFC000"/>
                </a:solidFill>
              </a:rPr>
              <a:t>('</a:t>
            </a:r>
            <a:r>
              <a:rPr lang="en-US" b="1" dirty="0" err="1">
                <a:solidFill>
                  <a:srgbClr val="FFC000"/>
                </a:solidFill>
              </a:rPr>
              <a:t>dir</a:t>
            </a:r>
            <a:r>
              <a:rPr lang="en-US" b="1" dirty="0">
                <a:solidFill>
                  <a:srgbClr val="FFC000"/>
                </a:solidFill>
              </a:rPr>
              <a:t>: %s', p))</a:t>
            </a:r>
          </a:p>
          <a:p>
            <a:pPr marL="965200" lvl="3" indent="0">
              <a:buNone/>
            </a:pPr>
            <a:r>
              <a:rPr lang="en-US" b="1" dirty="0">
                <a:solidFill>
                  <a:srgbClr val="FFC000"/>
                </a:solidFill>
              </a:rPr>
              <a:t>.walk();</a:t>
            </a:r>
          </a:p>
          <a:p>
            <a:pPr marL="114300" indent="0">
              <a:buNone/>
            </a:pPr>
            <a:endParaRPr lang="en-US" dirty="0"/>
          </a:p>
        </p:txBody>
      </p:sp>
    </p:spTree>
    <p:extLst>
      <p:ext uri="{BB962C8B-B14F-4D97-AF65-F5344CB8AC3E}">
        <p14:creationId xmlns:p14="http://schemas.microsoft.com/office/powerpoint/2010/main" val="19020684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Execute script</a:t>
            </a:r>
          </a:p>
        </p:txBody>
      </p:sp>
      <p:sp>
        <p:nvSpPr>
          <p:cNvPr id="3" name="Text Placeholder 2"/>
          <p:cNvSpPr>
            <a:spLocks noGrp="1"/>
          </p:cNvSpPr>
          <p:nvPr>
            <p:ph type="body" idx="1"/>
          </p:nvPr>
        </p:nvSpPr>
        <p:spPr/>
        <p:txBody>
          <a:bodyPr/>
          <a:lstStyle/>
          <a:p>
            <a:pPr marL="114300" indent="0" algn="ctr">
              <a:buNone/>
            </a:pPr>
            <a:r>
              <a:rPr lang="en-US" dirty="0">
                <a:solidFill>
                  <a:srgbClr val="FFC000"/>
                </a:solidFill>
              </a:rPr>
              <a:t>node </a:t>
            </a:r>
            <a:r>
              <a:rPr lang="en-US" dirty="0" err="1">
                <a:solidFill>
                  <a:srgbClr val="FFC000"/>
                </a:solidFill>
              </a:rPr>
              <a:t>nodeScript.js</a:t>
            </a:r>
            <a:endParaRPr lang="en-US" dirty="0">
              <a:solidFill>
                <a:srgbClr val="FFC000"/>
              </a:solidFill>
            </a:endParaRPr>
          </a:p>
          <a:p>
            <a:endParaRPr lang="en-US" dirty="0"/>
          </a:p>
        </p:txBody>
      </p:sp>
    </p:spTree>
    <p:extLst>
      <p:ext uri="{BB962C8B-B14F-4D97-AF65-F5344CB8AC3E}">
        <p14:creationId xmlns:p14="http://schemas.microsoft.com/office/powerpoint/2010/main" val="9456149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0" y="700645"/>
            <a:ext cx="8988032" cy="3716976"/>
          </a:xfrm>
          <a:prstGeom prst="rect">
            <a:avLst/>
          </a:prstGeom>
        </p:spPr>
      </p:pic>
    </p:spTree>
    <p:extLst>
      <p:ext uri="{BB962C8B-B14F-4D97-AF65-F5344CB8AC3E}">
        <p14:creationId xmlns:p14="http://schemas.microsoft.com/office/powerpoint/2010/main" val="6083351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create REST-API</a:t>
            </a:r>
          </a:p>
        </p:txBody>
      </p:sp>
      <p:sp>
        <p:nvSpPr>
          <p:cNvPr id="3" name="Text Placeholder 2"/>
          <p:cNvSpPr>
            <a:spLocks noGrp="1"/>
          </p:cNvSpPr>
          <p:nvPr>
            <p:ph type="body" idx="1"/>
          </p:nvPr>
        </p:nvSpPr>
        <p:spPr/>
        <p:txBody>
          <a:bodyPr/>
          <a:lstStyle/>
          <a:p>
            <a:pPr marL="114300" indent="0">
              <a:buNone/>
            </a:pPr>
            <a:r>
              <a:rPr lang="en-US" dirty="0">
                <a:solidFill>
                  <a:srgbClr val="00B0F0"/>
                </a:solidFill>
              </a:rPr>
              <a:t>https://</a:t>
            </a:r>
            <a:r>
              <a:rPr lang="en-US" dirty="0" err="1">
                <a:solidFill>
                  <a:srgbClr val="00B0F0"/>
                </a:solidFill>
              </a:rPr>
              <a:t>www.codementor.io</a:t>
            </a:r>
            <a:r>
              <a:rPr lang="en-US" dirty="0">
                <a:solidFill>
                  <a:srgbClr val="00B0F0"/>
                </a:solidFill>
              </a:rPr>
              <a:t>/</a:t>
            </a:r>
            <a:r>
              <a:rPr lang="en-US" dirty="0" err="1">
                <a:solidFill>
                  <a:srgbClr val="00B0F0"/>
                </a:solidFill>
              </a:rPr>
              <a:t>wapjude</a:t>
            </a:r>
            <a:r>
              <a:rPr lang="en-US" dirty="0">
                <a:solidFill>
                  <a:srgbClr val="00B0F0"/>
                </a:solidFill>
              </a:rPr>
              <a:t>/creating-a-simple-rest-api-with-expressjs-in-5min-bbtmk51mq</a:t>
            </a:r>
          </a:p>
        </p:txBody>
      </p:sp>
    </p:spTree>
    <p:extLst>
      <p:ext uri="{BB962C8B-B14F-4D97-AF65-F5344CB8AC3E}">
        <p14:creationId xmlns:p14="http://schemas.microsoft.com/office/powerpoint/2010/main" val="428988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JavaScript</a:t>
            </a:r>
          </a:p>
        </p:txBody>
      </p:sp>
      <p:sp>
        <p:nvSpPr>
          <p:cNvPr id="84" name="Shape 8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79400" lvl="1" indent="0" algn="ctr">
              <a:buNone/>
            </a:pPr>
            <a:endParaRPr lang="en-US" b="0" i="0" u="none" strike="noStrike" cap="none" dirty="0">
              <a:solidFill>
                <a:srgbClr val="FFFFFF"/>
              </a:solidFill>
              <a:latin typeface="Helvetica Neue"/>
              <a:ea typeface="Helvetica Neue"/>
              <a:cs typeface="Helvetica Neue"/>
              <a:sym typeface="Helvetica Neue"/>
            </a:endParaRPr>
          </a:p>
          <a:p>
            <a:pPr marL="279400" lvl="1" indent="0" algn="ctr">
              <a:buNone/>
            </a:pPr>
            <a:r>
              <a:rPr lang="en-US" b="0" i="0" u="none" strike="noStrike" cap="none" dirty="0">
                <a:solidFill>
                  <a:srgbClr val="FFFFFF"/>
                </a:solidFill>
                <a:latin typeface="Helvetica Neue"/>
                <a:ea typeface="Helvetica Neue"/>
                <a:cs typeface="Helvetica Neue"/>
                <a:sym typeface="Helvetica Neue"/>
              </a:rPr>
              <a:t>Object-oriented</a:t>
            </a:r>
          </a:p>
          <a:p>
            <a:pPr marL="279400" lvl="1" indent="0" algn="ctr">
              <a:buNone/>
            </a:pPr>
            <a:r>
              <a:rPr lang="en-US" b="0" i="0" u="none" strike="noStrike" cap="none" dirty="0">
                <a:solidFill>
                  <a:srgbClr val="FFFFFF"/>
                </a:solidFill>
                <a:latin typeface="Helvetica Neue"/>
                <a:ea typeface="Helvetica Neue"/>
                <a:cs typeface="Helvetica Neue"/>
                <a:sym typeface="Helvetica Neue"/>
              </a:rPr>
              <a:t>Scripting language</a:t>
            </a:r>
          </a:p>
          <a:p>
            <a:pPr marL="292100" lvl="1" indent="0" algn="ctr">
              <a:buNone/>
            </a:pPr>
            <a:r>
              <a:rPr lang="en-US" b="0" i="0" u="none" strike="noStrike" cap="none" dirty="0">
                <a:solidFill>
                  <a:srgbClr val="FFFFFF"/>
                </a:solidFill>
                <a:latin typeface="Helvetica Neue"/>
                <a:ea typeface="Helvetica Neue"/>
                <a:cs typeface="Helvetica Neue"/>
                <a:sym typeface="Helvetica Neue"/>
              </a:rPr>
              <a:t>Depends on </a:t>
            </a:r>
            <a:r>
              <a:rPr lang="en-US" dirty="0">
                <a:solidFill>
                  <a:srgbClr val="FFC000"/>
                </a:solidFill>
              </a:rPr>
              <a:t>B</a:t>
            </a:r>
            <a:r>
              <a:rPr lang="en-US" b="0" i="0" u="none" strike="noStrike" cap="none" dirty="0">
                <a:solidFill>
                  <a:srgbClr val="FFC000"/>
                </a:solidFill>
                <a:latin typeface="Helvetica Neue"/>
                <a:ea typeface="Helvetica Neue"/>
                <a:cs typeface="Helvetica Neue"/>
                <a:sym typeface="Helvetica Neue"/>
              </a:rPr>
              <a:t>rowser</a:t>
            </a:r>
            <a:r>
              <a:rPr lang="en-US" b="0" i="0" u="none" strike="noStrike" cap="none" dirty="0">
                <a:solidFill>
                  <a:srgbClr val="FFFFFF"/>
                </a:solidFill>
                <a:latin typeface="Helvetica Neue"/>
                <a:ea typeface="Helvetica Neue"/>
                <a:cs typeface="Helvetica Neue"/>
                <a:sym typeface="Helvetica Neue"/>
              </a:rPr>
              <a:t> or </a:t>
            </a:r>
            <a:r>
              <a:rPr lang="en-US" b="0" i="0" u="none" strike="noStrike" cap="none" dirty="0">
                <a:solidFill>
                  <a:srgbClr val="92D050"/>
                </a:solidFill>
                <a:latin typeface="Helvetica Neue"/>
                <a:ea typeface="Helvetica Neue"/>
                <a:cs typeface="Helvetica Neue"/>
                <a:sym typeface="Helvetica Neue"/>
              </a:rPr>
              <a:t>Node</a:t>
            </a:r>
            <a:r>
              <a:rPr lang="en-US" b="0" i="0" u="none" strike="noStrike" cap="none" dirty="0">
                <a:solidFill>
                  <a:srgbClr val="FFFFFF"/>
                </a:solidFill>
                <a:latin typeface="Helvetica Neue"/>
                <a:ea typeface="Helvetica Neue"/>
                <a:cs typeface="Helvetica Neue"/>
                <a:sym typeface="Helvetica Neue"/>
              </a:rPr>
              <a:t> to execute</a:t>
            </a:r>
          </a:p>
          <a:p>
            <a:pPr marL="292100" lvl="1" indent="0" algn="ctr">
              <a:buNone/>
            </a:pPr>
            <a:r>
              <a:rPr lang="en-US" dirty="0"/>
              <a:t>Used to make webpages interactive.</a:t>
            </a:r>
          </a:p>
          <a:p>
            <a:pPr marL="292100" lvl="1" indent="0" algn="ctr">
              <a:buNone/>
            </a:pPr>
            <a:endParaRPr lang="en-US" b="0" i="0" u="none" strike="noStrike" cap="none" dirty="0">
              <a:solidFill>
                <a:srgbClr val="FFFFFF"/>
              </a:solidFill>
              <a:latin typeface="Helvetica Neue"/>
              <a:ea typeface="Helvetica Neue"/>
              <a:cs typeface="Helvetica Neue"/>
              <a:sym typeface="Helvetica Neue"/>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8" y="1272445"/>
            <a:ext cx="8150295" cy="2936660"/>
          </a:xfrm>
          <a:prstGeom prst="rect">
            <a:avLst/>
          </a:prstGeom>
        </p:spPr>
      </p:pic>
    </p:spTree>
    <p:extLst>
      <p:ext uri="{BB962C8B-B14F-4D97-AF65-F5344CB8AC3E}">
        <p14:creationId xmlns:p14="http://schemas.microsoft.com/office/powerpoint/2010/main" val="1554148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26" y="1190659"/>
            <a:ext cx="7802088" cy="3666165"/>
          </a:xfrm>
          <a:prstGeom prst="rect">
            <a:avLst/>
          </a:prstGeom>
        </p:spPr>
      </p:pic>
    </p:spTree>
    <p:extLst>
      <p:ext uri="{BB962C8B-B14F-4D97-AF65-F5344CB8AC3E}">
        <p14:creationId xmlns:p14="http://schemas.microsoft.com/office/powerpoint/2010/main" val="7178910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blocks</a:t>
            </a:r>
          </a:p>
        </p:txBody>
      </p:sp>
      <p:sp>
        <p:nvSpPr>
          <p:cNvPr id="3" name="Text Placeholder 2"/>
          <p:cNvSpPr>
            <a:spLocks noGrp="1"/>
          </p:cNvSpPr>
          <p:nvPr>
            <p:ph type="body" idx="1"/>
          </p:nvPr>
        </p:nvSpPr>
        <p:spPr/>
        <p:txBody>
          <a:bodyPr/>
          <a:lstStyle/>
          <a:p>
            <a:r>
              <a:rPr lang="en-US" dirty="0" err="1"/>
              <a:t>Node.js</a:t>
            </a:r>
            <a:endParaRPr lang="en-US" dirty="0"/>
          </a:p>
          <a:p>
            <a:r>
              <a:rPr lang="en-US" dirty="0" err="1"/>
              <a:t>ExpressJS</a:t>
            </a:r>
            <a:r>
              <a:rPr lang="en-US" dirty="0"/>
              <a:t>: </a:t>
            </a:r>
            <a:r>
              <a:rPr lang="en-US" i="1" dirty="0">
                <a:solidFill>
                  <a:srgbClr val="FFC000"/>
                </a:solidFill>
              </a:rPr>
              <a:t>for REST API</a:t>
            </a:r>
          </a:p>
          <a:p>
            <a:r>
              <a:rPr lang="en-US" b="1" dirty="0"/>
              <a:t>body</a:t>
            </a:r>
            <a:r>
              <a:rPr lang="en-US" dirty="0"/>
              <a:t>-parser</a:t>
            </a:r>
          </a:p>
          <a:p>
            <a:r>
              <a:rPr lang="en-US" dirty="0"/>
              <a:t>Faker: </a:t>
            </a:r>
            <a:r>
              <a:rPr lang="en-US" i="1" dirty="0">
                <a:solidFill>
                  <a:srgbClr val="FFC000"/>
                </a:solidFill>
              </a:rPr>
              <a:t>generate random user account details</a:t>
            </a:r>
          </a:p>
        </p:txBody>
      </p:sp>
      <p:pic>
        <p:nvPicPr>
          <p:cNvPr id="4" name="Picture 3"/>
          <p:cNvPicPr>
            <a:picLocks noChangeAspect="1"/>
          </p:cNvPicPr>
          <p:nvPr/>
        </p:nvPicPr>
        <p:blipFill>
          <a:blip r:embed="rId2"/>
          <a:stretch>
            <a:fillRect/>
          </a:stretch>
        </p:blipFill>
        <p:spPr>
          <a:xfrm>
            <a:off x="5360852" y="2280061"/>
            <a:ext cx="2203812" cy="730827"/>
          </a:xfrm>
          <a:prstGeom prst="rect">
            <a:avLst/>
          </a:prstGeom>
        </p:spPr>
      </p:pic>
    </p:spTree>
    <p:extLst>
      <p:ext uri="{BB962C8B-B14F-4D97-AF65-F5344CB8AC3E}">
        <p14:creationId xmlns:p14="http://schemas.microsoft.com/office/powerpoint/2010/main" val="10318661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1948070" y="1778123"/>
            <a:ext cx="5049078" cy="30013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12662953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HTTP?</a:t>
            </a:r>
          </a:p>
        </p:txBody>
      </p:sp>
      <p:sp>
        <p:nvSpPr>
          <p:cNvPr id="3" name="Text Placeholder 2"/>
          <p:cNvSpPr>
            <a:spLocks noGrp="1"/>
          </p:cNvSpPr>
          <p:nvPr>
            <p:ph type="body" idx="1"/>
          </p:nvPr>
        </p:nvSpPr>
        <p:spPr/>
        <p:txBody>
          <a:bodyPr/>
          <a:lstStyle/>
          <a:p>
            <a:r>
              <a:rPr lang="en-US" dirty="0"/>
              <a:t>HTTP works as a request-response protocol between a client and server.</a:t>
            </a:r>
          </a:p>
        </p:txBody>
      </p:sp>
    </p:spTree>
    <p:extLst>
      <p:ext uri="{BB962C8B-B14F-4D97-AF65-F5344CB8AC3E}">
        <p14:creationId xmlns:p14="http://schemas.microsoft.com/office/powerpoint/2010/main" val="10483455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Methods</a:t>
            </a:r>
          </a:p>
        </p:txBody>
      </p:sp>
      <p:sp>
        <p:nvSpPr>
          <p:cNvPr id="3" name="Text Placeholder 2"/>
          <p:cNvSpPr>
            <a:spLocks noGrp="1"/>
          </p:cNvSpPr>
          <p:nvPr>
            <p:ph type="body" idx="1"/>
          </p:nvPr>
        </p:nvSpPr>
        <p:spPr/>
        <p:txBody>
          <a:bodyPr/>
          <a:lstStyle/>
          <a:p>
            <a:pPr marL="114300" indent="0" algn="ctr">
              <a:buNone/>
            </a:pPr>
            <a:endParaRPr lang="en-US" sz="1100" b="1" dirty="0"/>
          </a:p>
          <a:p>
            <a:pPr marL="114300" indent="0" algn="ctr">
              <a:buNone/>
            </a:pPr>
            <a:r>
              <a:rPr lang="en-US" sz="1100" b="1" dirty="0"/>
              <a:t>GET</a:t>
            </a:r>
            <a:endParaRPr lang="en-US" sz="1100" dirty="0"/>
          </a:p>
          <a:p>
            <a:pPr marL="114300" indent="0" algn="ctr">
              <a:buNone/>
            </a:pPr>
            <a:r>
              <a:rPr lang="en-US" sz="1100" b="1" dirty="0"/>
              <a:t>POST</a:t>
            </a:r>
            <a:endParaRPr lang="en-US" sz="1100" dirty="0"/>
          </a:p>
          <a:p>
            <a:pPr marL="114300" indent="0" algn="ctr">
              <a:buNone/>
            </a:pPr>
            <a:r>
              <a:rPr lang="en-US" sz="1100" b="1" dirty="0"/>
              <a:t>PUT</a:t>
            </a:r>
            <a:endParaRPr lang="en-US" sz="1100" dirty="0"/>
          </a:p>
          <a:p>
            <a:pPr marL="114300" indent="0" algn="ctr">
              <a:buNone/>
            </a:pPr>
            <a:r>
              <a:rPr lang="en-US" sz="1100" b="1" dirty="0"/>
              <a:t>HEAD</a:t>
            </a:r>
            <a:endParaRPr lang="en-US" sz="1100" dirty="0"/>
          </a:p>
          <a:p>
            <a:pPr marL="114300" indent="0" algn="ctr">
              <a:buNone/>
            </a:pPr>
            <a:r>
              <a:rPr lang="en-US" sz="1100" b="1" dirty="0"/>
              <a:t>DELETE</a:t>
            </a:r>
            <a:endParaRPr lang="en-US" sz="1100" dirty="0"/>
          </a:p>
          <a:p>
            <a:pPr marL="114300" indent="0" algn="ctr">
              <a:buNone/>
            </a:pPr>
            <a:r>
              <a:rPr lang="en-US" sz="1100" b="1" dirty="0"/>
              <a:t>PATCH</a:t>
            </a:r>
            <a:endParaRPr lang="en-US" sz="1100" dirty="0"/>
          </a:p>
          <a:p>
            <a:pPr marL="114300" indent="0" algn="ctr">
              <a:buNone/>
            </a:pPr>
            <a:r>
              <a:rPr lang="en-US" sz="1100" b="1" dirty="0"/>
              <a:t>OPTIONS</a:t>
            </a:r>
            <a:endParaRPr lang="en-US" sz="1100" dirty="0"/>
          </a:p>
          <a:p>
            <a:pPr marL="114300" indent="0" algn="ctr">
              <a:buNone/>
            </a:pPr>
            <a:endParaRPr lang="en-US" sz="1100" dirty="0"/>
          </a:p>
        </p:txBody>
      </p:sp>
    </p:spTree>
    <p:extLst>
      <p:ext uri="{BB962C8B-B14F-4D97-AF65-F5344CB8AC3E}">
        <p14:creationId xmlns:p14="http://schemas.microsoft.com/office/powerpoint/2010/main" val="13865543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Method</a:t>
            </a:r>
          </a:p>
        </p:txBody>
      </p:sp>
      <p:sp>
        <p:nvSpPr>
          <p:cNvPr id="3" name="Text Placeholder 2"/>
          <p:cNvSpPr>
            <a:spLocks noGrp="1"/>
          </p:cNvSpPr>
          <p:nvPr>
            <p:ph type="body" idx="1"/>
          </p:nvPr>
        </p:nvSpPr>
        <p:spPr/>
        <p:txBody>
          <a:bodyPr/>
          <a:lstStyle/>
          <a:p>
            <a:r>
              <a:rPr lang="en-US" b="1" dirty="0"/>
              <a:t>GET is used to request data from a specified resource over HTTP.</a:t>
            </a:r>
            <a:endParaRPr lang="en-US" dirty="0"/>
          </a:p>
        </p:txBody>
      </p:sp>
    </p:spTree>
    <p:extLst>
      <p:ext uri="{BB962C8B-B14F-4D97-AF65-F5344CB8AC3E}">
        <p14:creationId xmlns:p14="http://schemas.microsoft.com/office/powerpoint/2010/main" val="20728043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Method</a:t>
            </a:r>
          </a:p>
        </p:txBody>
      </p:sp>
      <p:sp>
        <p:nvSpPr>
          <p:cNvPr id="3" name="Text Placeholder 2"/>
          <p:cNvSpPr>
            <a:spLocks noGrp="1"/>
          </p:cNvSpPr>
          <p:nvPr>
            <p:ph type="body" idx="1"/>
          </p:nvPr>
        </p:nvSpPr>
        <p:spPr/>
        <p:txBody>
          <a:bodyPr/>
          <a:lstStyle/>
          <a:p>
            <a:r>
              <a:rPr lang="en-US" b="1" dirty="0">
                <a:solidFill>
                  <a:srgbClr val="FF0000"/>
                </a:solidFill>
              </a:rPr>
              <a:t>POST</a:t>
            </a:r>
            <a:r>
              <a:rPr lang="en-US" b="1" dirty="0"/>
              <a:t> is used to send data to a server to </a:t>
            </a:r>
            <a:r>
              <a:rPr lang="en-US" b="1" dirty="0">
                <a:solidFill>
                  <a:srgbClr val="FFC000"/>
                </a:solidFill>
              </a:rPr>
              <a:t>create/update</a:t>
            </a:r>
            <a:r>
              <a:rPr lang="en-US" b="1" dirty="0"/>
              <a:t> a resource.</a:t>
            </a:r>
            <a:endParaRPr lang="en-US" dirty="0"/>
          </a:p>
        </p:txBody>
      </p:sp>
    </p:spTree>
    <p:extLst>
      <p:ext uri="{BB962C8B-B14F-4D97-AF65-F5344CB8AC3E}">
        <p14:creationId xmlns:p14="http://schemas.microsoft.com/office/powerpoint/2010/main" val="18191755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4BDE-7C24-004B-AEDF-E2C0D5DB6298}"/>
              </a:ext>
            </a:extLst>
          </p:cNvPr>
          <p:cNvSpPr>
            <a:spLocks noGrp="1"/>
          </p:cNvSpPr>
          <p:nvPr>
            <p:ph type="title"/>
          </p:nvPr>
        </p:nvSpPr>
        <p:spPr/>
        <p:txBody>
          <a:bodyPr/>
          <a:lstStyle/>
          <a:p>
            <a:r>
              <a:rPr lang="en-US" dirty="0"/>
              <a:t>PUT is idempotent</a:t>
            </a:r>
          </a:p>
        </p:txBody>
      </p:sp>
      <p:sp>
        <p:nvSpPr>
          <p:cNvPr id="3" name="Text Placeholder 2">
            <a:extLst>
              <a:ext uri="{FF2B5EF4-FFF2-40B4-BE49-F238E27FC236}">
                <a16:creationId xmlns:a16="http://schemas.microsoft.com/office/drawing/2014/main" id="{8A8DFE83-3E70-9846-8807-9DC510C0E7BD}"/>
              </a:ext>
            </a:extLst>
          </p:cNvPr>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-US/docs/Glossary/Idempotent</a:t>
            </a:r>
          </a:p>
        </p:txBody>
      </p:sp>
    </p:spTree>
    <p:extLst>
      <p:ext uri="{BB962C8B-B14F-4D97-AF65-F5344CB8AC3E}">
        <p14:creationId xmlns:p14="http://schemas.microsoft.com/office/powerpoint/2010/main" val="29245460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 Request Methods</a:t>
            </a:r>
          </a:p>
        </p:txBody>
      </p:sp>
      <p:sp>
        <p:nvSpPr>
          <p:cNvPr id="3" name="Text Placeholder 2"/>
          <p:cNvSpPr>
            <a:spLocks noGrp="1"/>
          </p:cNvSpPr>
          <p:nvPr>
            <p:ph type="body" idx="1"/>
          </p:nvPr>
        </p:nvSpPr>
        <p:spPr/>
        <p:txBody>
          <a:bodyPr/>
          <a:lstStyle/>
          <a:p>
            <a:pPr marL="114300" indent="0">
              <a:buNone/>
            </a:pPr>
            <a:r>
              <a:rPr lang="en-US" dirty="0"/>
              <a:t>https://www.w3schools.com/tags/</a:t>
            </a:r>
            <a:r>
              <a:rPr lang="en-US" dirty="0" err="1"/>
              <a:t>ref_httpmethods.asp</a:t>
            </a:r>
            <a:endParaRPr lang="en-US" dirty="0"/>
          </a:p>
        </p:txBody>
      </p:sp>
    </p:spTree>
    <p:extLst>
      <p:ext uri="{BB962C8B-B14F-4D97-AF65-F5344CB8AC3E}">
        <p14:creationId xmlns:p14="http://schemas.microsoft.com/office/powerpoint/2010/main" val="108385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Client-side</a:t>
            </a:r>
          </a:p>
        </p:txBody>
      </p:sp>
      <p:sp>
        <p:nvSpPr>
          <p:cNvPr id="90" name="Shape 9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JavaScript can be executed by </a:t>
            </a:r>
            <a:r>
              <a:rPr lang="en-US" sz="2400" b="0" i="0" u="none" strike="noStrike" cap="none" dirty="0">
                <a:solidFill>
                  <a:srgbClr val="00B050"/>
                </a:solidFill>
                <a:latin typeface="Helvetica Neue"/>
                <a:ea typeface="Helvetica Neue"/>
                <a:cs typeface="Helvetica Neue"/>
                <a:sym typeface="Helvetica Neue"/>
              </a:rPr>
              <a:t>browsers</a:t>
            </a:r>
          </a:p>
          <a:p>
            <a:pPr marL="292100" marR="0" lvl="0" indent="-292100" algn="l" rtl="0">
              <a:lnSpc>
                <a:spcPct val="100000"/>
              </a:lnSpc>
              <a:spcBef>
                <a:spcPts val="2700"/>
              </a:spcBef>
              <a:spcAft>
                <a:spcPts val="0"/>
              </a:spcAft>
              <a:buClr>
                <a:srgbClr val="FFFFFF"/>
              </a:buClr>
              <a:buSzPct val="75000"/>
              <a:buFont typeface="Helvetica Neue"/>
              <a:buChar char="•"/>
            </a:pPr>
            <a:r>
              <a:rPr lang="en-US" dirty="0"/>
              <a:t>The b</a:t>
            </a:r>
            <a:r>
              <a:rPr lang="en-US" sz="2400" b="0" i="0" u="none" strike="noStrike" cap="none" dirty="0">
                <a:solidFill>
                  <a:srgbClr val="FFFFFF"/>
                </a:solidFill>
                <a:latin typeface="Helvetica Neue"/>
                <a:ea typeface="Helvetica Neue"/>
                <a:cs typeface="Helvetica Neue"/>
                <a:sym typeface="Helvetica Neue"/>
              </a:rPr>
              <a:t>rowser </a:t>
            </a:r>
            <a:r>
              <a:rPr lang="en-US" b="1" dirty="0"/>
              <a:t>extends</a:t>
            </a:r>
            <a:r>
              <a:rPr lang="en-US" dirty="0"/>
              <a:t> JavaScript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00B050"/>
                </a:solidFill>
                <a:latin typeface="Helvetica Neue"/>
                <a:ea typeface="Helvetica Neue"/>
                <a:cs typeface="Helvetica Neue"/>
                <a:sym typeface="Helvetica Neue"/>
              </a:rPr>
              <a:t>Manipulate DOM </a:t>
            </a:r>
            <a:r>
              <a:rPr lang="en-US" sz="2400" b="0" i="0" u="none" strike="noStrike" cap="none" dirty="0">
                <a:solidFill>
                  <a:srgbClr val="FFFFFF"/>
                </a:solidFill>
                <a:latin typeface="Helvetica Neue"/>
                <a:ea typeface="Helvetica Neue"/>
                <a:cs typeface="Helvetica Neue"/>
                <a:sym typeface="Helvetica Neue"/>
              </a:rPr>
              <a:t>(Data Object Model)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00B050"/>
                </a:solidFill>
                <a:latin typeface="Helvetica Neue"/>
                <a:ea typeface="Helvetica Neue"/>
                <a:cs typeface="Helvetica Neue"/>
                <a:sym typeface="Helvetica Neue"/>
              </a:rPr>
              <a:t>Interact with services from the browser</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50E1-D22F-154F-87DA-A80E10CA38EB}"/>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0E875EC1-D204-D743-BF9B-543D4B5C5107}"/>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F3E226C9-DAF3-5147-9CC9-BACAF7871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225" y="1272445"/>
            <a:ext cx="6099865" cy="3679456"/>
          </a:xfrm>
          <a:prstGeom prst="rect">
            <a:avLst/>
          </a:prstGeom>
        </p:spPr>
      </p:pic>
    </p:spTree>
    <p:extLst>
      <p:ext uri="{BB962C8B-B14F-4D97-AF65-F5344CB8AC3E}">
        <p14:creationId xmlns:p14="http://schemas.microsoft.com/office/powerpoint/2010/main" val="6016512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 vs </a:t>
            </a:r>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2763738" y="1778124"/>
            <a:ext cx="3616523" cy="2149822"/>
          </a:xfrm>
          <a:prstGeom prst="rect">
            <a:avLst/>
          </a:prstGeom>
        </p:spPr>
      </p:pic>
    </p:spTree>
    <p:extLst>
      <p:ext uri="{BB962C8B-B14F-4D97-AF65-F5344CB8AC3E}">
        <p14:creationId xmlns:p14="http://schemas.microsoft.com/office/powerpoint/2010/main" val="14051378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r>
              <a:rPr lang="en-US" dirty="0"/>
              <a:t>By sending asynchronously, the JavaScript does not have to wait for the server response, but can instead:</a:t>
            </a:r>
          </a:p>
          <a:p>
            <a:pPr lvl="1"/>
            <a:r>
              <a:rPr lang="en-US" dirty="0"/>
              <a:t>execute other scripts while waiting for server response</a:t>
            </a:r>
          </a:p>
          <a:p>
            <a:pPr lvl="1"/>
            <a:r>
              <a:rPr lang="en-US" dirty="0"/>
              <a:t>deal with the response after the response is ready</a:t>
            </a:r>
          </a:p>
          <a:p>
            <a:endParaRPr lang="en-US" dirty="0"/>
          </a:p>
        </p:txBody>
      </p:sp>
    </p:spTree>
    <p:extLst>
      <p:ext uri="{BB962C8B-B14F-4D97-AF65-F5344CB8AC3E}">
        <p14:creationId xmlns:p14="http://schemas.microsoft.com/office/powerpoint/2010/main" val="1986379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Promise Syntax</a:t>
            </a:r>
          </a:p>
        </p:txBody>
      </p:sp>
      <p:sp>
        <p:nvSpPr>
          <p:cNvPr id="3" name="Text Placeholder 2"/>
          <p:cNvSpPr>
            <a:spLocks noGrp="1"/>
          </p:cNvSpPr>
          <p:nvPr>
            <p:ph type="body" idx="1"/>
          </p:nvPr>
        </p:nvSpPr>
        <p:spPr/>
        <p:txBody>
          <a:bodyPr/>
          <a:lstStyle/>
          <a:p>
            <a:pPr marL="95428" indent="0" algn="ctr">
              <a:buNone/>
            </a:pPr>
            <a:r>
              <a:rPr lang="nl-NL" sz="2109" dirty="0" err="1"/>
              <a:t>Service</a:t>
            </a:r>
            <a:r>
              <a:rPr lang="nl-NL" sz="2109" b="1" dirty="0" err="1"/>
              <a:t>.get</a:t>
            </a:r>
            <a:r>
              <a:rPr lang="nl-NL" sz="2109" b="1" dirty="0"/>
              <a:t>()</a:t>
            </a:r>
          </a:p>
          <a:p>
            <a:pPr marL="95428" indent="0" algn="ctr">
              <a:buNone/>
            </a:pPr>
            <a:r>
              <a:rPr lang="nl-NL" sz="2109" b="1" dirty="0"/>
              <a:t>.</a:t>
            </a:r>
            <a:r>
              <a:rPr lang="nl-NL" sz="2109" b="1" dirty="0" err="1"/>
              <a:t>then</a:t>
            </a:r>
            <a:r>
              <a:rPr lang="nl-NL" sz="2109" dirty="0"/>
              <a:t>(x </a:t>
            </a:r>
            <a:r>
              <a:rPr lang="nl-NL" sz="2109" dirty="0">
                <a:sym typeface="Wingdings"/>
              </a:rPr>
              <a:t>=&gt; </a:t>
            </a:r>
            <a:r>
              <a:rPr lang="nl-NL" sz="2109" dirty="0" err="1">
                <a:sym typeface="Wingdings"/>
              </a:rPr>
              <a:t>console.log</a:t>
            </a:r>
            <a:r>
              <a:rPr lang="nl-NL" sz="2109" dirty="0">
                <a:sym typeface="Wingdings"/>
              </a:rPr>
              <a:t>(x)</a:t>
            </a:r>
            <a:r>
              <a:rPr lang="nl-NL" sz="2109" dirty="0"/>
              <a:t>) </a:t>
            </a:r>
            <a:r>
              <a:rPr lang="nl-NL" sz="2109" i="1" dirty="0">
                <a:solidFill>
                  <a:srgbClr val="FF0000"/>
                </a:solidFill>
                <a:sym typeface="Wingdings"/>
              </a:rPr>
              <a:t> </a:t>
            </a:r>
            <a:r>
              <a:rPr lang="nl-NL" sz="2109" i="1" dirty="0" err="1">
                <a:solidFill>
                  <a:srgbClr val="FF0000"/>
                </a:solidFill>
                <a:sym typeface="Wingdings"/>
              </a:rPr>
              <a:t>onsucces</a:t>
            </a:r>
            <a:endParaRPr lang="nl-NL" sz="2109" i="1" dirty="0">
              <a:solidFill>
                <a:srgbClr val="FF0000"/>
              </a:solidFill>
            </a:endParaRPr>
          </a:p>
          <a:p>
            <a:pPr marL="95428" indent="0" algn="ctr">
              <a:buNone/>
            </a:pPr>
            <a:r>
              <a:rPr lang="nl-NL" sz="2109" b="1" dirty="0"/>
              <a:t>.catch</a:t>
            </a:r>
            <a:r>
              <a:rPr lang="nl-NL" sz="2109" dirty="0"/>
              <a:t>(error =&gt; </a:t>
            </a:r>
            <a:r>
              <a:rPr lang="nl-NL" sz="2109" dirty="0" err="1"/>
              <a:t>console.log</a:t>
            </a:r>
            <a:r>
              <a:rPr lang="nl-NL" sz="2109" dirty="0"/>
              <a:t>(error)) </a:t>
            </a:r>
            <a:r>
              <a:rPr lang="nl-NL" sz="2109" i="1" dirty="0">
                <a:solidFill>
                  <a:srgbClr val="FF0000"/>
                </a:solidFill>
                <a:sym typeface="Wingdings"/>
              </a:rPr>
              <a:t> </a:t>
            </a:r>
            <a:r>
              <a:rPr lang="nl-NL" sz="2109" i="1" dirty="0" err="1">
                <a:solidFill>
                  <a:srgbClr val="FF0000"/>
                </a:solidFill>
                <a:sym typeface="Wingdings"/>
              </a:rPr>
              <a:t>onerror</a:t>
            </a:r>
            <a:endParaRPr lang="nl-NL" sz="2109" i="1" dirty="0">
              <a:solidFill>
                <a:srgbClr val="FF0000"/>
              </a:solidFill>
            </a:endParaRPr>
          </a:p>
          <a:p>
            <a:endParaRPr lang="en-US" dirty="0"/>
          </a:p>
        </p:txBody>
      </p:sp>
    </p:spTree>
    <p:extLst>
      <p:ext uri="{BB962C8B-B14F-4D97-AF65-F5344CB8AC3E}">
        <p14:creationId xmlns:p14="http://schemas.microsoft.com/office/powerpoint/2010/main" val="31905757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A19E-3449-FF4B-8AAD-7E30E77658C9}"/>
              </a:ext>
            </a:extLst>
          </p:cNvPr>
          <p:cNvSpPr>
            <a:spLocks noGrp="1"/>
          </p:cNvSpPr>
          <p:nvPr>
            <p:ph type="title"/>
          </p:nvPr>
        </p:nvSpPr>
        <p:spPr/>
        <p:txBody>
          <a:bodyPr/>
          <a:lstStyle/>
          <a:p>
            <a:r>
              <a:rPr lang="en-US" dirty="0" err="1"/>
              <a:t>Async</a:t>
            </a:r>
            <a:r>
              <a:rPr lang="en-US" dirty="0"/>
              <a:t> with AXIOS</a:t>
            </a:r>
          </a:p>
        </p:txBody>
      </p:sp>
      <p:sp>
        <p:nvSpPr>
          <p:cNvPr id="3" name="Text Placeholder 2">
            <a:extLst>
              <a:ext uri="{FF2B5EF4-FFF2-40B4-BE49-F238E27FC236}">
                <a16:creationId xmlns:a16="http://schemas.microsoft.com/office/drawing/2014/main" id="{71193213-F1A2-1545-9CA6-7EE55398DEEA}"/>
              </a:ext>
            </a:extLst>
          </p:cNvPr>
          <p:cNvSpPr>
            <a:spLocks noGrp="1"/>
          </p:cNvSpPr>
          <p:nvPr>
            <p:ph type="body" idx="1"/>
          </p:nvPr>
        </p:nvSpPr>
        <p:spPr/>
        <p:txBody>
          <a:bodyPr/>
          <a:lstStyle/>
          <a:p>
            <a:pPr marL="406400" lvl="1" indent="0">
              <a:buNone/>
            </a:pPr>
            <a:r>
              <a:rPr lang="en-US" dirty="0"/>
              <a:t>Promise based HTTP client for the browser</a:t>
            </a:r>
          </a:p>
        </p:txBody>
      </p:sp>
    </p:spTree>
    <p:extLst>
      <p:ext uri="{BB962C8B-B14F-4D97-AF65-F5344CB8AC3E}">
        <p14:creationId xmlns:p14="http://schemas.microsoft.com/office/powerpoint/2010/main" val="8156126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C265-2F4E-F841-9D7A-6FFCEB8D8A2C}"/>
              </a:ext>
            </a:extLst>
          </p:cNvPr>
          <p:cNvSpPr>
            <a:spLocks noGrp="1"/>
          </p:cNvSpPr>
          <p:nvPr>
            <p:ph type="title"/>
          </p:nvPr>
        </p:nvSpPr>
        <p:spPr/>
        <p:txBody>
          <a:bodyPr/>
          <a:lstStyle/>
          <a:p>
            <a:r>
              <a:rPr lang="en-US" dirty="0"/>
              <a:t>CORS</a:t>
            </a:r>
          </a:p>
        </p:txBody>
      </p:sp>
      <p:sp>
        <p:nvSpPr>
          <p:cNvPr id="3" name="Text Placeholder 2">
            <a:extLst>
              <a:ext uri="{FF2B5EF4-FFF2-40B4-BE49-F238E27FC236}">
                <a16:creationId xmlns:a16="http://schemas.microsoft.com/office/drawing/2014/main" id="{6E668341-ED7F-8E4B-801A-B4C184739745}"/>
              </a:ext>
            </a:extLst>
          </p:cNvPr>
          <p:cNvSpPr>
            <a:spLocks noGrp="1"/>
          </p:cNvSpPr>
          <p:nvPr>
            <p:ph type="body" idx="1"/>
          </p:nvPr>
        </p:nvSpPr>
        <p:spPr/>
        <p:txBody>
          <a:bodyPr/>
          <a:lstStyle/>
          <a:p>
            <a:r>
              <a:rPr lang="en-US" dirty="0">
                <a:highlight>
                  <a:srgbClr val="FFFF00"/>
                </a:highlight>
                <a:hlinkClick r:id="rId2"/>
              </a:rPr>
              <a:t>Cross-Origin Resource Sharing (CORS)</a:t>
            </a:r>
            <a:r>
              <a:rPr lang="en-US" dirty="0"/>
              <a:t> is a technique for relaxing the same-origin policy, allowing </a:t>
            </a:r>
            <a:r>
              <a:rPr lang="en-US" dirty="0" err="1"/>
              <a:t>Javascript</a:t>
            </a:r>
            <a:r>
              <a:rPr lang="en-US" dirty="0"/>
              <a:t> on a web page to consume a REST API served from a different origin.</a:t>
            </a:r>
          </a:p>
        </p:txBody>
      </p:sp>
    </p:spTree>
    <p:extLst>
      <p:ext uri="{BB962C8B-B14F-4D97-AF65-F5344CB8AC3E}">
        <p14:creationId xmlns:p14="http://schemas.microsoft.com/office/powerpoint/2010/main" val="33944410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4CD1-675A-A944-96C3-4E1EEFD78DCA}"/>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9336BF6C-3F0F-484F-8487-957302B505DE}"/>
              </a:ext>
            </a:extLst>
          </p:cNvPr>
          <p:cNvPicPr>
            <a:picLocks noChangeAspect="1"/>
          </p:cNvPicPr>
          <p:nvPr/>
        </p:nvPicPr>
        <p:blipFill>
          <a:blip r:embed="rId3"/>
          <a:stretch>
            <a:fillRect/>
          </a:stretch>
        </p:blipFill>
        <p:spPr>
          <a:xfrm>
            <a:off x="1497220" y="1544192"/>
            <a:ext cx="6388100" cy="2959100"/>
          </a:xfrm>
          <a:prstGeom prst="rect">
            <a:avLst/>
          </a:prstGeom>
        </p:spPr>
      </p:pic>
      <p:sp>
        <p:nvSpPr>
          <p:cNvPr id="3" name="Text Placeholder 2">
            <a:extLst>
              <a:ext uri="{FF2B5EF4-FFF2-40B4-BE49-F238E27FC236}">
                <a16:creationId xmlns:a16="http://schemas.microsoft.com/office/drawing/2014/main" id="{19E207C2-8E4B-984F-9312-E2FEFBBF4DA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41303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C86C-A277-7145-B3DD-F76BB849B98B}"/>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1320216A-B2A4-3042-B3EC-02848C64B36C}"/>
              </a:ext>
            </a:extLst>
          </p:cNvPr>
          <p:cNvPicPr>
            <a:picLocks noChangeAspect="1"/>
          </p:cNvPicPr>
          <p:nvPr/>
        </p:nvPicPr>
        <p:blipFill>
          <a:blip r:embed="rId3"/>
          <a:stretch>
            <a:fillRect/>
          </a:stretch>
        </p:blipFill>
        <p:spPr>
          <a:xfrm>
            <a:off x="1346200" y="2247900"/>
            <a:ext cx="6451600" cy="647700"/>
          </a:xfrm>
          <a:prstGeom prst="rect">
            <a:avLst/>
          </a:prstGeom>
        </p:spPr>
      </p:pic>
      <p:sp>
        <p:nvSpPr>
          <p:cNvPr id="3" name="Text Placeholder 2">
            <a:extLst>
              <a:ext uri="{FF2B5EF4-FFF2-40B4-BE49-F238E27FC236}">
                <a16:creationId xmlns:a16="http://schemas.microsoft.com/office/drawing/2014/main" id="{22D01DB3-A07C-1F46-B053-7106606693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31798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077D-86A1-1244-92B4-0EB026025E53}"/>
              </a:ext>
            </a:extLst>
          </p:cNvPr>
          <p:cNvSpPr>
            <a:spLocks noGrp="1"/>
          </p:cNvSpPr>
          <p:nvPr>
            <p:ph type="title"/>
          </p:nvPr>
        </p:nvSpPr>
        <p:spPr/>
        <p:txBody>
          <a:bodyPr/>
          <a:lstStyle/>
          <a:p>
            <a:r>
              <a:rPr lang="en-US" dirty="0"/>
              <a:t>Exercise Full stack 1 + 2 </a:t>
            </a:r>
          </a:p>
        </p:txBody>
      </p:sp>
      <p:sp>
        <p:nvSpPr>
          <p:cNvPr id="3" name="Text Placeholder 2">
            <a:extLst>
              <a:ext uri="{FF2B5EF4-FFF2-40B4-BE49-F238E27FC236}">
                <a16:creationId xmlns:a16="http://schemas.microsoft.com/office/drawing/2014/main" id="{61541A37-E3E9-1549-835C-EF37AE27483E}"/>
              </a:ext>
            </a:extLst>
          </p:cNvPr>
          <p:cNvSpPr>
            <a:spLocks noGrp="1"/>
          </p:cNvSpPr>
          <p:nvPr>
            <p:ph type="body" idx="1"/>
          </p:nvPr>
        </p:nvSpPr>
        <p:spPr/>
        <p:txBody>
          <a:bodyPr/>
          <a:lstStyle/>
          <a:p>
            <a:pPr marL="114300" indent="0">
              <a:buNone/>
            </a:pPr>
            <a:r>
              <a:rPr lang="en-US" dirty="0">
                <a:solidFill>
                  <a:schemeClr val="tx1"/>
                </a:solidFill>
                <a:highlight>
                  <a:srgbClr val="FFFF00"/>
                </a:highlight>
                <a:hlinkClick r:id="rId3"/>
              </a:rPr>
              <a:t>https://itnext.io/learn-how-full-stack-apps-work-by-building-a-simple-one-using-javascript-part-1-38e237694012</a:t>
            </a:r>
            <a:endParaRPr lang="en-US" dirty="0">
              <a:solidFill>
                <a:schemeClr val="tx1"/>
              </a:solidFill>
              <a:highlight>
                <a:srgbClr val="FFFF00"/>
              </a:highlight>
            </a:endParaRPr>
          </a:p>
          <a:p>
            <a:pPr marL="114300" indent="0">
              <a:buNone/>
            </a:pPr>
            <a:r>
              <a:rPr lang="en-US" dirty="0">
                <a:solidFill>
                  <a:schemeClr val="tx1"/>
                </a:solidFill>
              </a:rPr>
              <a:t>https://</a:t>
            </a:r>
            <a:endParaRPr lang="en-US" dirty="0">
              <a:solidFill>
                <a:schemeClr val="bg1"/>
              </a:solidFill>
              <a:highlight>
                <a:srgbClr val="FFFF00"/>
              </a:highlight>
            </a:endParaRPr>
          </a:p>
        </p:txBody>
      </p:sp>
    </p:spTree>
    <p:extLst>
      <p:ext uri="{BB962C8B-B14F-4D97-AF65-F5344CB8AC3E}">
        <p14:creationId xmlns:p14="http://schemas.microsoft.com/office/powerpoint/2010/main" val="1927857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7C8FC-DE99-A14E-B329-2DD991707C51}"/>
              </a:ext>
            </a:extLst>
          </p:cNvPr>
          <p:cNvSpPr>
            <a:spLocks noGrp="1"/>
          </p:cNvSpPr>
          <p:nvPr>
            <p:ph type="title"/>
          </p:nvPr>
        </p:nvSpPr>
        <p:spPr/>
        <p:txBody>
          <a:bodyPr/>
          <a:lstStyle/>
          <a:p>
            <a:r>
              <a:rPr lang="en-US" dirty="0"/>
              <a:t>configure the CORS</a:t>
            </a:r>
          </a:p>
        </p:txBody>
      </p:sp>
      <p:sp>
        <p:nvSpPr>
          <p:cNvPr id="3" name="Text Placeholder 2">
            <a:extLst>
              <a:ext uri="{FF2B5EF4-FFF2-40B4-BE49-F238E27FC236}">
                <a16:creationId xmlns:a16="http://schemas.microsoft.com/office/drawing/2014/main" id="{718EF9D3-D03C-EA46-87C5-0CABEE65A478}"/>
              </a:ext>
            </a:extLst>
          </p:cNvPr>
          <p:cNvSpPr>
            <a:spLocks noGrp="1"/>
          </p:cNvSpPr>
          <p:nvPr>
            <p:ph type="body" idx="1"/>
          </p:nvPr>
        </p:nvSpPr>
        <p:spPr/>
        <p:txBody>
          <a:bodyPr/>
          <a:lstStyle/>
          <a:p>
            <a:r>
              <a:rPr lang="en-US" dirty="0"/>
              <a:t>see: </a:t>
            </a:r>
            <a:r>
              <a:rPr lang="en-US" dirty="0">
                <a:solidFill>
                  <a:schemeClr val="bg1"/>
                </a:solidFill>
                <a:highlight>
                  <a:srgbClr val="FFFF00"/>
                </a:highlight>
                <a:hlinkClick r:id="rId2"/>
              </a:rPr>
              <a:t>www.npmjs.com/package/cors</a:t>
            </a:r>
            <a:endParaRPr lang="en-US" dirty="0">
              <a:solidFill>
                <a:schemeClr val="bg1"/>
              </a:solidFill>
            </a:endParaRPr>
          </a:p>
          <a:p>
            <a:endParaRPr lang="en-US" dirty="0"/>
          </a:p>
        </p:txBody>
      </p:sp>
    </p:spTree>
    <p:extLst>
      <p:ext uri="{BB962C8B-B14F-4D97-AF65-F5344CB8AC3E}">
        <p14:creationId xmlns:p14="http://schemas.microsoft.com/office/powerpoint/2010/main" val="361807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Server-side JavaScript</a:t>
            </a:r>
          </a:p>
        </p:txBody>
      </p:sp>
      <p:sp>
        <p:nvSpPr>
          <p:cNvPr id="96" name="Shape 9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Executed by </a:t>
            </a:r>
            <a:r>
              <a:rPr lang="en-US" sz="2400" b="1" i="0" u="none" strike="noStrike" cap="none" dirty="0">
                <a:solidFill>
                  <a:srgbClr val="C00000"/>
                </a:solidFill>
                <a:latin typeface="Helvetica Neue"/>
                <a:ea typeface="Helvetica Neue"/>
                <a:cs typeface="Helvetica Neue"/>
                <a:sym typeface="Helvetica Neue"/>
              </a:rPr>
              <a:t>Node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Extended with objects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Interact with </a:t>
            </a:r>
            <a:r>
              <a:rPr lang="en-US" sz="2400" b="0" i="0" u="none" strike="noStrike" cap="none" dirty="0">
                <a:solidFill>
                  <a:srgbClr val="00B050"/>
                </a:solidFill>
                <a:latin typeface="Helvetica Neue"/>
                <a:ea typeface="Helvetica Neue"/>
                <a:cs typeface="Helvetica Neue"/>
                <a:sym typeface="Helvetica Neue"/>
              </a:rPr>
              <a:t>IO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Interact with </a:t>
            </a:r>
            <a:r>
              <a:rPr lang="en-US" sz="2400" b="0" i="0" u="none" strike="noStrike" cap="none" dirty="0">
                <a:solidFill>
                  <a:srgbClr val="00B050"/>
                </a:solidFill>
                <a:latin typeface="Helvetica Neue"/>
                <a:ea typeface="Helvetica Neue"/>
                <a:cs typeface="Helvetica Neue"/>
                <a:sym typeface="Helvetica Neue"/>
              </a:rPr>
              <a:t>Sockets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114" name="Shape 11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Netscape asked </a:t>
            </a:r>
            <a:r>
              <a:rPr lang="en-US" sz="2400" b="0" i="0" u="none" strike="noStrike" cap="none" dirty="0" err="1">
                <a:solidFill>
                  <a:srgbClr val="FFFFFF"/>
                </a:solidFill>
                <a:latin typeface="Helvetica Neue"/>
                <a:ea typeface="Helvetica Neue"/>
                <a:cs typeface="Helvetica Neue"/>
                <a:sym typeface="Helvetica Neue"/>
              </a:rPr>
              <a:t>Ecma</a:t>
            </a:r>
            <a:r>
              <a:rPr lang="en-US" sz="2400" b="0" i="0" u="none" strike="noStrike" cap="none" dirty="0">
                <a:solidFill>
                  <a:srgbClr val="FFFFFF"/>
                </a:solidFill>
                <a:latin typeface="Helvetica Neue"/>
                <a:ea typeface="Helvetica Neue"/>
                <a:cs typeface="Helvetica Neue"/>
                <a:sym typeface="Helvetica Neue"/>
              </a:rPr>
              <a:t> International to create JavaScript specification</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Started in 1996, first release in 1997</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5200" b="0" i="0" u="none" strike="noStrike" cap="none" dirty="0">
              <a:solidFill>
                <a:srgbClr val="FFFFFF"/>
              </a:solidFill>
              <a:latin typeface="Helvetica Neue"/>
              <a:ea typeface="Helvetica Neue"/>
              <a:cs typeface="Helvetica Neue"/>
              <a:sym typeface="Helvetica Neue"/>
            </a:endParaRPr>
          </a:p>
        </p:txBody>
      </p:sp>
      <p:sp>
        <p:nvSpPr>
          <p:cNvPr id="2" name="Text Placeholder 1"/>
          <p:cNvSpPr>
            <a:spLocks noGrp="1"/>
          </p:cNvSpPr>
          <p:nvPr>
            <p:ph type="body" idx="1"/>
          </p:nvPr>
        </p:nvSpPr>
        <p:spPr/>
        <p:txBody>
          <a:bodyPr/>
          <a:lstStyle/>
          <a:p>
            <a:endParaRPr lang="en-US"/>
          </a:p>
        </p:txBody>
      </p:sp>
      <p:pic>
        <p:nvPicPr>
          <p:cNvPr id="5"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364" y="498081"/>
            <a:ext cx="4029516" cy="414733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157" name="Shape 157"/>
          <p:cNvSpPr txBox="1">
            <a:spLocks noGrp="1"/>
          </p:cNvSpPr>
          <p:nvPr>
            <p:ph type="subTitle" idx="4294967295"/>
          </p:nvPr>
        </p:nvSpPr>
        <p:spPr>
          <a:xfrm>
            <a:off x="892950" y="2749733"/>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b="0" i="0" u="none" strike="noStrike" cap="none" dirty="0">
                <a:solidFill>
                  <a:srgbClr val="FFFFFF"/>
                </a:solidFill>
                <a:latin typeface="Helvetica Neue"/>
                <a:ea typeface="Helvetica Neue"/>
                <a:cs typeface="Helvetica Neue"/>
                <a:sym typeface="Helvetica Neue"/>
              </a:rPr>
              <a:t>The Basics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a:t>Starting point:</a:t>
            </a:r>
            <a:endParaRPr lang="en-US" dirty="0"/>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dirty="0"/>
              <a:t>MDN Web docs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lvl="0" indent="0" algn="ctr">
              <a:spcBef>
                <a:spcPts val="0"/>
              </a:spcBef>
              <a:buClrTx/>
              <a:buSzTx/>
              <a:buNone/>
              <a:defRPr/>
            </a:pPr>
            <a:r>
              <a:rPr lang="en-US" dirty="0">
                <a:solidFill>
                  <a:srgbClr val="FFFF00"/>
                </a:solidFill>
              </a:rPr>
              <a:t>https://</a:t>
            </a:r>
            <a:r>
              <a:rPr lang="en-US" dirty="0" err="1">
                <a:solidFill>
                  <a:srgbClr val="FFFF00"/>
                </a:solidFill>
              </a:rPr>
              <a:t>developer.mozilla.org</a:t>
            </a:r>
            <a:r>
              <a:rPr lang="en-US" dirty="0">
                <a:solidFill>
                  <a:srgbClr val="FFFF00"/>
                </a:solidFill>
              </a:rPr>
              <a:t>/</a:t>
            </a:r>
            <a:r>
              <a:rPr lang="en-US" dirty="0" err="1">
                <a:solidFill>
                  <a:srgbClr val="FFFF00"/>
                </a:solidFill>
              </a:rPr>
              <a:t>en</a:t>
            </a:r>
            <a:r>
              <a:rPr lang="en-US" dirty="0">
                <a:solidFill>
                  <a:srgbClr val="FFFF00"/>
                </a:solidFill>
              </a:rPr>
              <a:t>-US/docs/Web/JavaScript/Guide/Introduction</a:t>
            </a:r>
          </a:p>
        </p:txBody>
      </p:sp>
      <p:pic>
        <p:nvPicPr>
          <p:cNvPr id="4" name="Picture 3"/>
          <p:cNvPicPr>
            <a:picLocks noChangeAspect="1"/>
          </p:cNvPicPr>
          <p:nvPr/>
        </p:nvPicPr>
        <p:blipFill>
          <a:blip r:embed="rId2"/>
          <a:stretch>
            <a:fillRect/>
          </a:stretch>
        </p:blipFill>
        <p:spPr>
          <a:xfrm>
            <a:off x="3409487" y="1731522"/>
            <a:ext cx="2324977" cy="578661"/>
          </a:xfrm>
          <a:prstGeom prst="rect">
            <a:avLst/>
          </a:prstGeom>
        </p:spPr>
      </p:pic>
    </p:spTree>
    <p:extLst>
      <p:ext uri="{BB962C8B-B14F-4D97-AF65-F5344CB8AC3E}">
        <p14:creationId xmlns:p14="http://schemas.microsoft.com/office/powerpoint/2010/main" val="1591728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Browser Console </a:t>
            </a:r>
            <a:br>
              <a:rPr lang="en-US" dirty="0"/>
            </a:br>
            <a:endParaRPr lang="en-US" dirty="0"/>
          </a:p>
        </p:txBody>
      </p:sp>
      <p:sp>
        <p:nvSpPr>
          <p:cNvPr id="3" name="Text Placeholder 2"/>
          <p:cNvSpPr>
            <a:spLocks noGrp="1"/>
          </p:cNvSpPr>
          <p:nvPr>
            <p:ph type="body" idx="1"/>
          </p:nvPr>
        </p:nvSpPr>
        <p:spPr/>
        <p:txBody>
          <a:bodyPr/>
          <a:lstStyle/>
          <a:p>
            <a:r>
              <a:rPr lang="en-US" b="1" dirty="0">
                <a:solidFill>
                  <a:schemeClr val="accent1"/>
                </a:solidFill>
              </a:rPr>
              <a:t>Internet Explorer  </a:t>
            </a:r>
            <a:r>
              <a:rPr lang="en-US" b="1" dirty="0"/>
              <a:t>F12</a:t>
            </a:r>
          </a:p>
          <a:p>
            <a:r>
              <a:rPr lang="en-US" b="1" dirty="0">
                <a:solidFill>
                  <a:srgbClr val="FFC000"/>
                </a:solidFill>
              </a:rPr>
              <a:t>Firefox</a:t>
            </a:r>
            <a:r>
              <a:rPr lang="en-US" b="1" dirty="0"/>
              <a:t> Ctrl + Shift + J</a:t>
            </a:r>
          </a:p>
          <a:p>
            <a:r>
              <a:rPr lang="en-US" b="1" dirty="0">
                <a:solidFill>
                  <a:srgbClr val="00B050"/>
                </a:solidFill>
              </a:rPr>
              <a:t>Chrome</a:t>
            </a:r>
            <a:r>
              <a:rPr lang="en-US" b="1" dirty="0"/>
              <a:t> </a:t>
            </a:r>
            <a:r>
              <a:rPr lang="en-US" dirty="0"/>
              <a:t>- </a:t>
            </a:r>
            <a:r>
              <a:rPr lang="en-US" b="1" dirty="0"/>
              <a:t>View &gt; Developer &gt; JavaScript Console </a:t>
            </a:r>
            <a:endParaRPr lang="en-US" dirty="0"/>
          </a:p>
          <a:p>
            <a:endParaRPr lang="en-US" dirty="0"/>
          </a:p>
        </p:txBody>
      </p:sp>
      <p:pic>
        <p:nvPicPr>
          <p:cNvPr id="1026" name="Picture 2" descr="https://mdn.mozillademos.org/files/7363/web-console-command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1205" y="1366242"/>
            <a:ext cx="3036376" cy="203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2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645295" y="133945"/>
            <a:ext cx="5853357" cy="1138588"/>
          </a:xfrm>
          <a:prstGeom prst="rect">
            <a:avLst/>
          </a:prstGeom>
        </p:spPr>
        <p:txBody>
          <a:bodyPr lIns="48212" tIns="48212" rIns="48212" bIns="48212" anchor="ctr" anchorCtr="0">
            <a:noAutofit/>
          </a:bodyPr>
          <a:lstStyle/>
          <a:p>
            <a:r>
              <a:rPr lang="en-US" dirty="0">
                <a:solidFill>
                  <a:srgbClr val="FFC000"/>
                </a:solidFill>
              </a:rPr>
              <a:t>Recommended Site</a:t>
            </a:r>
          </a:p>
        </p:txBody>
      </p:sp>
      <p:sp>
        <p:nvSpPr>
          <p:cNvPr id="66" name="Shape 66"/>
          <p:cNvSpPr txBox="1">
            <a:spLocks noGrp="1"/>
          </p:cNvSpPr>
          <p:nvPr>
            <p:ph type="body" idx="1"/>
          </p:nvPr>
        </p:nvSpPr>
        <p:spPr>
          <a:xfrm>
            <a:off x="2632008" y="1272533"/>
            <a:ext cx="4643358" cy="3315146"/>
          </a:xfrm>
          <a:prstGeom prst="rect">
            <a:avLst/>
          </a:prstGeom>
        </p:spPr>
        <p:txBody>
          <a:bodyPr lIns="48212" tIns="48212" rIns="48212" bIns="48212" anchor="ctr" anchorCtr="0">
            <a:noAutofit/>
          </a:bodyPr>
          <a:lstStyle/>
          <a:p>
            <a:pPr marL="95428" indent="0">
              <a:spcBef>
                <a:spcPts val="0"/>
              </a:spcBef>
              <a:buNone/>
            </a:pPr>
            <a:endParaRPr lang="en-US" dirty="0"/>
          </a:p>
          <a:p>
            <a:pPr marL="95428" indent="0">
              <a:spcBef>
                <a:spcPts val="0"/>
              </a:spcBef>
              <a:buNone/>
            </a:pPr>
            <a:endParaRPr lang="en-US" dirty="0"/>
          </a:p>
          <a:p>
            <a:pPr marL="95428" indent="0">
              <a:spcBef>
                <a:spcPts val="0"/>
              </a:spcBef>
              <a:buNone/>
            </a:pPr>
            <a:endParaRPr lang="en-US" dirty="0"/>
          </a:p>
          <a:p>
            <a:pPr marL="95428" indent="0">
              <a:spcBef>
                <a:spcPts val="0"/>
              </a:spcBef>
              <a:buNone/>
            </a:pPr>
            <a:endParaRPr lang="en-US" dirty="0"/>
          </a:p>
          <a:p>
            <a:pPr marL="95428" indent="0">
              <a:spcBef>
                <a:spcPts val="0"/>
              </a:spcBef>
              <a:buNone/>
            </a:pPr>
            <a:r>
              <a:rPr lang="en-US" dirty="0"/>
              <a:t>https://</a:t>
            </a:r>
            <a:r>
              <a:rPr lang="en-US" dirty="0" err="1"/>
              <a:t>www.freecodecamp.org</a:t>
            </a:r>
            <a:r>
              <a:rPr lang="en-US" dirty="0"/>
              <a:t>/news/a-practical-guide-to-learning-front-end-development-for-beginners-da6516505e41/</a:t>
            </a:r>
          </a:p>
        </p:txBody>
      </p:sp>
      <p:pic>
        <p:nvPicPr>
          <p:cNvPr id="1028" name="Picture 4">
            <a:extLst>
              <a:ext uri="{FF2B5EF4-FFF2-40B4-BE49-F238E27FC236}">
                <a16:creationId xmlns:a16="http://schemas.microsoft.com/office/drawing/2014/main" id="{F1BBF4DE-52C4-2A47-85CE-B9AC6AD82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83" y="1068311"/>
            <a:ext cx="2960901" cy="166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302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Your First JavaScript Program </a:t>
            </a:r>
            <a:br>
              <a:rPr lang="en-US" sz="2400" dirty="0"/>
            </a:br>
            <a:endParaRPr lang="en-US" sz="2400" dirty="0"/>
          </a:p>
        </p:txBody>
      </p:sp>
      <p:sp>
        <p:nvSpPr>
          <p:cNvPr id="3" name="Text Placeholder 2"/>
          <p:cNvSpPr>
            <a:spLocks noGrp="1"/>
          </p:cNvSpPr>
          <p:nvPr>
            <p:ph type="body" idx="1"/>
          </p:nvPr>
        </p:nvSpPr>
        <p:spPr/>
        <p:txBody>
          <a:bodyPr/>
          <a:lstStyle/>
          <a:p>
            <a:pPr marL="114300" indent="0">
              <a:buNone/>
            </a:pPr>
            <a:r>
              <a:rPr lang="en-US" dirty="0"/>
              <a:t>Type the following in your </a:t>
            </a:r>
            <a:r>
              <a:rPr lang="en-US" dirty="0">
                <a:solidFill>
                  <a:srgbClr val="FFFF00"/>
                </a:solidFill>
              </a:rPr>
              <a:t>Browser Console</a:t>
            </a:r>
            <a:r>
              <a:rPr lang="en-US" dirty="0"/>
              <a:t>:</a:t>
            </a:r>
          </a:p>
          <a:p>
            <a:pPr marL="114300" indent="0" algn="ctr">
              <a:buNone/>
            </a:pPr>
            <a:r>
              <a:rPr lang="en-US" i="1" dirty="0" err="1">
                <a:solidFill>
                  <a:srgbClr val="FFC000"/>
                </a:solidFill>
              </a:rPr>
              <a:t>console.log</a:t>
            </a:r>
            <a:r>
              <a:rPr lang="en-US" i="1" dirty="0">
                <a:solidFill>
                  <a:srgbClr val="FFC000"/>
                </a:solidFill>
              </a:rPr>
              <a:t>("Hello World!"); </a:t>
            </a:r>
          </a:p>
          <a:p>
            <a:endParaRPr lang="en-US" dirty="0"/>
          </a:p>
        </p:txBody>
      </p:sp>
    </p:spTree>
    <p:extLst>
      <p:ext uri="{BB962C8B-B14F-4D97-AF65-F5344CB8AC3E}">
        <p14:creationId xmlns:p14="http://schemas.microsoft.com/office/powerpoint/2010/main" val="1945088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2" y="1828800"/>
            <a:ext cx="7179687" cy="1928871"/>
          </a:xfrm>
          <a:prstGeom prst="rect">
            <a:avLst/>
          </a:prstGeom>
        </p:spPr>
      </p:pic>
    </p:spTree>
    <p:extLst>
      <p:ext uri="{BB962C8B-B14F-4D97-AF65-F5344CB8AC3E}">
        <p14:creationId xmlns:p14="http://schemas.microsoft.com/office/powerpoint/2010/main" val="1026858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1240138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00B050"/>
                </a:solidFill>
              </a:rPr>
              <a:t>Keep all of these 3 layers </a:t>
            </a:r>
            <a:r>
              <a:rPr lang="en-US" sz="3200" b="1" i="1" dirty="0">
                <a:solidFill>
                  <a:srgbClr val="00B050"/>
                </a:solidFill>
              </a:rPr>
              <a:t>separate !</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b="1" dirty="0">
                <a:solidFill>
                  <a:srgbClr val="C00000"/>
                </a:solidFill>
              </a:rPr>
              <a:t>JavaScript</a:t>
            </a:r>
            <a:r>
              <a:rPr lang="en-US" dirty="0"/>
              <a:t> in a </a:t>
            </a:r>
            <a:r>
              <a:rPr lang="en-US" dirty="0">
                <a:solidFill>
                  <a:srgbClr val="FF0000"/>
                </a:solidFill>
              </a:rPr>
              <a:t>.</a:t>
            </a:r>
            <a:r>
              <a:rPr lang="en-US" dirty="0" err="1">
                <a:solidFill>
                  <a:srgbClr val="FF0000"/>
                </a:solidFill>
              </a:rPr>
              <a:t>js</a:t>
            </a:r>
            <a:r>
              <a:rPr lang="en-US" dirty="0">
                <a:solidFill>
                  <a:srgbClr val="FF0000"/>
                </a:solidFill>
              </a:rPr>
              <a:t>-file</a:t>
            </a:r>
          </a:p>
          <a:p>
            <a:pPr marL="114300" indent="0" algn="ctr">
              <a:buNone/>
            </a:pPr>
            <a:r>
              <a:rPr lang="en-US" b="1" dirty="0">
                <a:solidFill>
                  <a:srgbClr val="92D050"/>
                </a:solidFill>
              </a:rPr>
              <a:t>CSS</a:t>
            </a:r>
            <a:r>
              <a:rPr lang="en-US" dirty="0"/>
              <a:t> styling in a </a:t>
            </a:r>
            <a:r>
              <a:rPr lang="en-US" dirty="0">
                <a:solidFill>
                  <a:srgbClr val="92D050"/>
                </a:solidFill>
              </a:rPr>
              <a:t>.</a:t>
            </a:r>
            <a:r>
              <a:rPr lang="en-US" dirty="0" err="1">
                <a:solidFill>
                  <a:srgbClr val="92D050"/>
                </a:solidFill>
              </a:rPr>
              <a:t>css</a:t>
            </a:r>
            <a:r>
              <a:rPr lang="en-US" dirty="0">
                <a:solidFill>
                  <a:srgbClr val="92D050"/>
                </a:solidFill>
              </a:rPr>
              <a:t>-file</a:t>
            </a:r>
          </a:p>
          <a:p>
            <a:pPr marL="114300" indent="0" algn="ctr">
              <a:buNone/>
            </a:pPr>
            <a:r>
              <a:rPr lang="en-US" b="1" dirty="0">
                <a:solidFill>
                  <a:srgbClr val="00B0F0"/>
                </a:solidFill>
              </a:rPr>
              <a:t>HTML</a:t>
            </a:r>
            <a:r>
              <a:rPr lang="en-US" dirty="0"/>
              <a:t> in a </a:t>
            </a:r>
            <a:r>
              <a:rPr lang="en-US" dirty="0">
                <a:solidFill>
                  <a:srgbClr val="00B0F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1313418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FE52-5981-9B4B-AB98-D60D43E4606D}"/>
              </a:ext>
            </a:extLst>
          </p:cNvPr>
          <p:cNvSpPr>
            <a:spLocks noGrp="1"/>
          </p:cNvSpPr>
          <p:nvPr>
            <p:ph type="title"/>
          </p:nvPr>
        </p:nvSpPr>
        <p:spPr/>
        <p:txBody>
          <a:bodyPr/>
          <a:lstStyle/>
          <a:p>
            <a:r>
              <a:rPr lang="en-NL" dirty="0"/>
              <a:t>Hello world example</a:t>
            </a:r>
          </a:p>
        </p:txBody>
      </p:sp>
      <p:sp>
        <p:nvSpPr>
          <p:cNvPr id="3" name="Text Placeholder 2">
            <a:extLst>
              <a:ext uri="{FF2B5EF4-FFF2-40B4-BE49-F238E27FC236}">
                <a16:creationId xmlns:a16="http://schemas.microsoft.com/office/drawing/2014/main" id="{F90FF3B0-762C-584D-8D83-52013DF44B3E}"/>
              </a:ext>
            </a:extLst>
          </p:cNvPr>
          <p:cNvSpPr>
            <a:spLocks noGrp="1"/>
          </p:cNvSpPr>
          <p:nvPr>
            <p:ph type="body" idx="1"/>
          </p:nvPr>
        </p:nvSpPr>
        <p:spPr/>
        <p:txBody>
          <a:bodyPr/>
          <a:lstStyle/>
          <a:p>
            <a:pPr marL="114300" indent="0" algn="ctr">
              <a:buNone/>
            </a:pPr>
            <a:r>
              <a:rPr lang="en-US" dirty="0"/>
              <a:t>https://</a:t>
            </a:r>
            <a:r>
              <a:rPr lang="en-US" dirty="0" err="1"/>
              <a:t>plnkr.co</a:t>
            </a:r>
            <a:r>
              <a:rPr lang="en-US" dirty="0"/>
              <a:t>/edit/?p=</a:t>
            </a:r>
            <a:r>
              <a:rPr lang="en-US" dirty="0" err="1"/>
              <a:t>preview&amp;preview</a:t>
            </a:r>
            <a:endParaRPr lang="en-NL" dirty="0"/>
          </a:p>
        </p:txBody>
      </p:sp>
    </p:spTree>
    <p:extLst>
      <p:ext uri="{BB962C8B-B14F-4D97-AF65-F5344CB8AC3E}">
        <p14:creationId xmlns:p14="http://schemas.microsoft.com/office/powerpoint/2010/main" val="1336513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90EBA-066D-2045-87AC-716EB60BE620}"/>
              </a:ext>
            </a:extLst>
          </p:cNvPr>
          <p:cNvSpPr>
            <a:spLocks noGrp="1"/>
          </p:cNvSpPr>
          <p:nvPr>
            <p:ph type="title"/>
          </p:nvPr>
        </p:nvSpPr>
        <p:spPr/>
        <p:txBody>
          <a:bodyPr/>
          <a:lstStyle/>
          <a:p>
            <a:r>
              <a:rPr lang="en-NL" dirty="0"/>
              <a:t>Important Guides JS</a:t>
            </a:r>
          </a:p>
        </p:txBody>
      </p:sp>
      <p:sp>
        <p:nvSpPr>
          <p:cNvPr id="3" name="Text Placeholder 2">
            <a:extLst>
              <a:ext uri="{FF2B5EF4-FFF2-40B4-BE49-F238E27FC236}">
                <a16:creationId xmlns:a16="http://schemas.microsoft.com/office/drawing/2014/main" id="{D0266763-5310-3A47-A2D2-8F34E8554730}"/>
              </a:ext>
            </a:extLst>
          </p:cNvPr>
          <p:cNvSpPr>
            <a:spLocks noGrp="1"/>
          </p:cNvSpPr>
          <p:nvPr>
            <p:ph type="body" idx="1"/>
          </p:nvPr>
        </p:nvSpPr>
        <p:spPr>
          <a:xfrm>
            <a:off x="188536" y="1366242"/>
            <a:ext cx="8285690" cy="3315000"/>
          </a:xfrm>
        </p:spPr>
        <p:txBody>
          <a:bodyPr/>
          <a:lstStyle/>
          <a:p>
            <a:pPr marL="114300" indent="0" algn="ctr">
              <a:buNone/>
            </a:pPr>
            <a:r>
              <a:rPr lang="en-US" sz="4000" b="1" dirty="0">
                <a:solidFill>
                  <a:srgbClr val="FFC000"/>
                </a:solidFill>
              </a:rPr>
              <a:t>https://</a:t>
            </a:r>
            <a:r>
              <a:rPr lang="en-US" sz="4000" b="1" dirty="0" err="1">
                <a:solidFill>
                  <a:srgbClr val="FFC000"/>
                </a:solidFill>
              </a:rPr>
              <a:t>javascript.info</a:t>
            </a:r>
            <a:r>
              <a:rPr lang="en-US" sz="4000" b="1" dirty="0">
                <a:solidFill>
                  <a:srgbClr val="FFC000"/>
                </a:solidFill>
              </a:rPr>
              <a:t>/</a:t>
            </a:r>
          </a:p>
          <a:p>
            <a:pPr marL="114300" indent="0" algn="ctr">
              <a:buNone/>
            </a:pPr>
            <a:r>
              <a:rPr lang="en-US" sz="4000" b="1" dirty="0">
                <a:solidFill>
                  <a:srgbClr val="FFC000"/>
                </a:solidFill>
              </a:rPr>
              <a:t>https://</a:t>
            </a:r>
            <a:r>
              <a:rPr lang="en-US" sz="4000" b="1" dirty="0" err="1">
                <a:solidFill>
                  <a:srgbClr val="FFC000"/>
                </a:solidFill>
              </a:rPr>
              <a:t>developer.mozilla.org</a:t>
            </a:r>
            <a:r>
              <a:rPr lang="en-US" sz="4000" b="1" dirty="0">
                <a:solidFill>
                  <a:srgbClr val="FFC000"/>
                </a:solidFill>
              </a:rPr>
              <a:t>/</a:t>
            </a:r>
            <a:r>
              <a:rPr lang="en-US" sz="4000" b="1" dirty="0" err="1">
                <a:solidFill>
                  <a:srgbClr val="FFC000"/>
                </a:solidFill>
              </a:rPr>
              <a:t>nl</a:t>
            </a:r>
            <a:r>
              <a:rPr lang="en-US" sz="4000" b="1" dirty="0">
                <a:solidFill>
                  <a:srgbClr val="FFC000"/>
                </a:solidFill>
              </a:rPr>
              <a:t>/</a:t>
            </a:r>
            <a:endParaRPr lang="en-NL" sz="4000" b="1" dirty="0">
              <a:solidFill>
                <a:srgbClr val="FFC000"/>
              </a:solidFill>
            </a:endParaRPr>
          </a:p>
        </p:txBody>
      </p:sp>
    </p:spTree>
    <p:extLst>
      <p:ext uri="{BB962C8B-B14F-4D97-AF65-F5344CB8AC3E}">
        <p14:creationId xmlns:p14="http://schemas.microsoft.com/office/powerpoint/2010/main" val="219863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a:t>
            </a:r>
          </a:p>
        </p:txBody>
      </p:sp>
      <p:sp>
        <p:nvSpPr>
          <p:cNvPr id="3" name="Text Placeholder 2"/>
          <p:cNvSpPr>
            <a:spLocks noGrp="1"/>
          </p:cNvSpPr>
          <p:nvPr>
            <p:ph type="body" idx="1"/>
          </p:nvPr>
        </p:nvSpPr>
        <p:spPr>
          <a:xfrm>
            <a:off x="0" y="1366242"/>
            <a:ext cx="9144000" cy="3315000"/>
          </a:xfrm>
        </p:spPr>
        <p:txBody>
          <a:bodyPr/>
          <a:lstStyle/>
          <a:p>
            <a:pPr marL="114300" indent="0">
              <a:buNone/>
            </a:pPr>
            <a:r>
              <a:rPr lang="en-US" dirty="0">
                <a:solidFill>
                  <a:schemeClr val="tx1"/>
                </a:solidFill>
                <a:highlight>
                  <a:srgbClr val="FFFF00"/>
                </a:highlight>
              </a:rPr>
              <a:t>https://</a:t>
            </a:r>
            <a:r>
              <a:rPr lang="en-US" dirty="0" err="1">
                <a:solidFill>
                  <a:schemeClr val="tx1"/>
                </a:solidFill>
                <a:highlight>
                  <a:srgbClr val="FFFF00"/>
                </a:highlight>
              </a:rPr>
              <a:t>developer.mozilla.org</a:t>
            </a:r>
            <a:r>
              <a:rPr lang="en-US" dirty="0">
                <a:solidFill>
                  <a:schemeClr val="tx1"/>
                </a:solidFill>
                <a:highlight>
                  <a:srgbClr val="FFFF00"/>
                </a:highlight>
              </a:rPr>
              <a:t>/</a:t>
            </a:r>
            <a:r>
              <a:rPr lang="en-US" dirty="0" err="1">
                <a:solidFill>
                  <a:schemeClr val="tx1"/>
                </a:solidFill>
                <a:highlight>
                  <a:srgbClr val="FFFF00"/>
                </a:highlight>
              </a:rPr>
              <a:t>en</a:t>
            </a:r>
            <a:r>
              <a:rPr lang="en-US" dirty="0">
                <a:solidFill>
                  <a:schemeClr val="tx1"/>
                </a:solidFill>
                <a:highlight>
                  <a:srgbClr val="FFFF00"/>
                </a:highlight>
              </a:rPr>
              <a:t>-US/docs/Learn/</a:t>
            </a:r>
            <a:r>
              <a:rPr lang="en-US" dirty="0" err="1">
                <a:solidFill>
                  <a:schemeClr val="tx1"/>
                </a:solidFill>
                <a:highlight>
                  <a:srgbClr val="FFFF00"/>
                </a:highlight>
              </a:rPr>
              <a:t>Getting_started_with_the_web</a:t>
            </a:r>
            <a:r>
              <a:rPr lang="en-US" dirty="0">
                <a:solidFill>
                  <a:schemeClr val="tx1"/>
                </a:solidFill>
                <a:highlight>
                  <a:srgbClr val="FFFF00"/>
                </a:highlight>
              </a:rPr>
              <a:t>/</a:t>
            </a:r>
            <a:r>
              <a:rPr lang="en-US" dirty="0" err="1">
                <a:solidFill>
                  <a:schemeClr val="tx1"/>
                </a:solidFill>
                <a:highlight>
                  <a:srgbClr val="FFFF00"/>
                </a:highlight>
              </a:rPr>
              <a:t>JavaScript_basics</a:t>
            </a:r>
            <a:endParaRPr lang="en-US" dirty="0">
              <a:solidFill>
                <a:schemeClr val="tx1"/>
              </a:solidFill>
              <a:highlight>
                <a:srgbClr val="FFFF00"/>
              </a:highlight>
            </a:endParaRPr>
          </a:p>
        </p:txBody>
      </p:sp>
    </p:spTree>
    <p:extLst>
      <p:ext uri="{BB962C8B-B14F-4D97-AF65-F5344CB8AC3E}">
        <p14:creationId xmlns:p14="http://schemas.microsoft.com/office/powerpoint/2010/main" val="400521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52B6A-BD4A-2545-82AF-6872767C16F7}"/>
              </a:ext>
            </a:extLst>
          </p:cNvPr>
          <p:cNvSpPr>
            <a:spLocks noGrp="1"/>
          </p:cNvSpPr>
          <p:nvPr>
            <p:ph type="title"/>
          </p:nvPr>
        </p:nvSpPr>
        <p:spPr>
          <a:xfrm>
            <a:off x="161841" y="1064529"/>
            <a:ext cx="8893147" cy="1138500"/>
          </a:xfrm>
        </p:spPr>
        <p:txBody>
          <a:bodyPr/>
          <a:lstStyle/>
          <a:p>
            <a:r>
              <a:rPr lang="en-GB" sz="2800" dirty="0"/>
              <a:t>https://</a:t>
            </a:r>
            <a:r>
              <a:rPr lang="en-GB" sz="2800" dirty="0" err="1"/>
              <a:t>mdn.github.io</a:t>
            </a:r>
            <a:r>
              <a:rPr lang="en-GB" sz="2800" dirty="0"/>
              <a:t>/beginner-html-site-scripted/</a:t>
            </a:r>
            <a:endParaRPr lang="en-NL" sz="2800" dirty="0"/>
          </a:p>
        </p:txBody>
      </p:sp>
      <p:sp>
        <p:nvSpPr>
          <p:cNvPr id="3" name="Text Placeholder 2">
            <a:extLst>
              <a:ext uri="{FF2B5EF4-FFF2-40B4-BE49-F238E27FC236}">
                <a16:creationId xmlns:a16="http://schemas.microsoft.com/office/drawing/2014/main" id="{B17242F0-1F04-B347-9DCB-2DE0E384B9BB}"/>
              </a:ext>
            </a:extLst>
          </p:cNvPr>
          <p:cNvSpPr>
            <a:spLocks noGrp="1"/>
          </p:cNvSpPr>
          <p:nvPr>
            <p:ph type="body" idx="1"/>
          </p:nvPr>
        </p:nvSpPr>
        <p:spPr/>
        <p:txBody>
          <a:bodyPr/>
          <a:lstStyle/>
          <a:p>
            <a:pPr marL="114300" indent="0" algn="ctr">
              <a:buNone/>
            </a:pPr>
            <a:r>
              <a:rPr lang="en-NL" sz="4400" b="1" dirty="0"/>
              <a:t>DEMO !!!</a:t>
            </a:r>
          </a:p>
        </p:txBody>
      </p:sp>
    </p:spTree>
    <p:extLst>
      <p:ext uri="{BB962C8B-B14F-4D97-AF65-F5344CB8AC3E}">
        <p14:creationId xmlns:p14="http://schemas.microsoft.com/office/powerpoint/2010/main" val="3303957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a:t>
            </a:r>
          </a:p>
        </p:txBody>
      </p:sp>
      <p:sp>
        <p:nvSpPr>
          <p:cNvPr id="3" name="Text Placeholder 2"/>
          <p:cNvSpPr>
            <a:spLocks noGrp="1"/>
          </p:cNvSpPr>
          <p:nvPr>
            <p:ph type="body" idx="1"/>
          </p:nvPr>
        </p:nvSpPr>
        <p:spPr>
          <a:xfrm>
            <a:off x="0" y="1366242"/>
            <a:ext cx="9615340" cy="3315000"/>
          </a:xfrm>
        </p:spPr>
        <p:txBody>
          <a:bodyPr/>
          <a:lstStyle/>
          <a:p>
            <a:pPr marL="114300" indent="0">
              <a:buNone/>
            </a:pPr>
            <a:r>
              <a:rPr lang="en-US" sz="2200" dirty="0">
                <a:highlight>
                  <a:srgbClr val="FFFF00"/>
                </a:highlight>
                <a:hlinkClick r:id="rId3"/>
              </a:rPr>
              <a:t>https://github.com/mdn/beginner-html-site-styled/archive/gh-pages.zip</a:t>
            </a:r>
            <a:endParaRPr lang="en-US" sz="2200" dirty="0">
              <a:highlight>
                <a:srgbClr val="FFFF00"/>
              </a:highlight>
            </a:endParaRPr>
          </a:p>
        </p:txBody>
      </p:sp>
    </p:spTree>
    <p:extLst>
      <p:ext uri="{BB962C8B-B14F-4D97-AF65-F5344CB8AC3E}">
        <p14:creationId xmlns:p14="http://schemas.microsoft.com/office/powerpoint/2010/main" val="1514564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3544513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uursticker Compositie met groot rood vlak, geel, zwart, grijs en blauw">
            <a:extLst>
              <a:ext uri="{FF2B5EF4-FFF2-40B4-BE49-F238E27FC236}">
                <a16:creationId xmlns:a16="http://schemas.microsoft.com/office/drawing/2014/main" id="{54DC77D3-9442-8942-B912-350E8985E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7684" y="904131"/>
            <a:ext cx="3348633" cy="33352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7B0EA9-8CB9-557D-1C6F-0367D54F9B33}"/>
              </a:ext>
            </a:extLst>
          </p:cNvPr>
          <p:cNvSpPr txBox="1"/>
          <p:nvPr/>
        </p:nvSpPr>
        <p:spPr>
          <a:xfrm>
            <a:off x="2286000" y="329597"/>
            <a:ext cx="4572000" cy="307777"/>
          </a:xfrm>
          <a:prstGeom prst="rect">
            <a:avLst/>
          </a:prstGeom>
          <a:noFill/>
        </p:spPr>
        <p:txBody>
          <a:bodyPr wrap="square">
            <a:spAutoFit/>
          </a:bodyPr>
          <a:lstStyle/>
          <a:p>
            <a:pPr algn="ctr"/>
            <a:r>
              <a:rPr lang="en-US" dirty="0">
                <a:solidFill>
                  <a:schemeClr val="bg1"/>
                </a:solidFill>
              </a:rPr>
              <a:t>HTML + CSS</a:t>
            </a:r>
            <a:endParaRPr lang="en-NL" dirty="0">
              <a:solidFill>
                <a:schemeClr val="bg1"/>
              </a:solidFill>
            </a:endParaRPr>
          </a:p>
        </p:txBody>
      </p:sp>
    </p:spTree>
    <p:extLst>
      <p:ext uri="{BB962C8B-B14F-4D97-AF65-F5344CB8AC3E}">
        <p14:creationId xmlns:p14="http://schemas.microsoft.com/office/powerpoint/2010/main" val="3759891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895" y="235923"/>
            <a:ext cx="5434288" cy="4175821"/>
          </a:xfrm>
          <a:prstGeom prst="rect">
            <a:avLst/>
          </a:prstGeom>
        </p:spPr>
      </p:pic>
      <p:pic>
        <p:nvPicPr>
          <p:cNvPr id="5" name="Picture 4"/>
          <p:cNvPicPr>
            <a:picLocks noChangeAspect="1"/>
          </p:cNvPicPr>
          <p:nvPr/>
        </p:nvPicPr>
        <p:blipFill>
          <a:blip r:embed="rId4"/>
          <a:stretch>
            <a:fillRect/>
          </a:stretch>
        </p:blipFill>
        <p:spPr>
          <a:xfrm>
            <a:off x="7008890" y="1366242"/>
            <a:ext cx="2135110" cy="2493907"/>
          </a:xfrm>
          <a:prstGeom prst="rect">
            <a:avLst/>
          </a:prstGeom>
        </p:spPr>
      </p:pic>
    </p:spTree>
    <p:extLst>
      <p:ext uri="{BB962C8B-B14F-4D97-AF65-F5344CB8AC3E}">
        <p14:creationId xmlns:p14="http://schemas.microsoft.com/office/powerpoint/2010/main" val="1678835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393700" lvl="1" indent="0">
              <a:spcBef>
                <a:spcPts val="0"/>
              </a:spcBef>
              <a:buNone/>
            </a:pPr>
            <a:br>
              <a:rPr lang="en-US" sz="1100" dirty="0">
                <a:solidFill>
                  <a:srgbClr val="FFFF00"/>
                </a:solidFill>
              </a:rPr>
            </a:b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
        <p:nvSpPr>
          <p:cNvPr id="2" name="TextBox 1">
            <a:extLst>
              <a:ext uri="{FF2B5EF4-FFF2-40B4-BE49-F238E27FC236}">
                <a16:creationId xmlns:a16="http://schemas.microsoft.com/office/drawing/2014/main" id="{8FEDE89D-5255-0545-9806-0F9F93F94DAF}"/>
              </a:ext>
            </a:extLst>
          </p:cNvPr>
          <p:cNvSpPr txBox="1"/>
          <p:nvPr/>
        </p:nvSpPr>
        <p:spPr>
          <a:xfrm flipH="1">
            <a:off x="3017520" y="350520"/>
            <a:ext cx="2202180" cy="400110"/>
          </a:xfrm>
          <a:prstGeom prst="rect">
            <a:avLst/>
          </a:prstGeom>
          <a:noFill/>
        </p:spPr>
        <p:txBody>
          <a:bodyPr wrap="square" rtlCol="0">
            <a:spAutoFit/>
          </a:bodyPr>
          <a:lstStyle/>
          <a:p>
            <a:pPr algn="ctr"/>
            <a:r>
              <a:rPr lang="en-US" sz="2000" b="1" dirty="0" err="1">
                <a:solidFill>
                  <a:srgbClr val="FFC000"/>
                </a:solidFill>
              </a:rPr>
              <a:t>index.html</a:t>
            </a:r>
            <a:endParaRPr lang="en-US" sz="2000" b="1" dirty="0">
              <a:solidFill>
                <a:srgbClr val="FFC000"/>
              </a:solidFill>
            </a:endParaRPr>
          </a:p>
        </p:txBody>
      </p:sp>
    </p:spTree>
    <p:extLst>
      <p:ext uri="{BB962C8B-B14F-4D97-AF65-F5344CB8AC3E}">
        <p14:creationId xmlns:p14="http://schemas.microsoft.com/office/powerpoint/2010/main" val="768158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8417668"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200" dirty="0"/>
              <a:t>&lt;meta charset="utf-8"&gt;</a:t>
            </a:r>
          </a:p>
          <a:p>
            <a:pPr marL="685800" lvl="2" indent="0">
              <a:spcBef>
                <a:spcPts val="0"/>
              </a:spcBef>
              <a:buNone/>
            </a:pPr>
            <a:r>
              <a:rPr lang="en-US" sz="1200" dirty="0"/>
              <a:t>&lt;title&gt;My test page&lt;/title&gt;</a:t>
            </a:r>
          </a:p>
          <a:p>
            <a:pPr marL="685800" lvl="2" indent="0">
              <a:spcBef>
                <a:spcPts val="0"/>
              </a:spcBef>
              <a:buNone/>
            </a:pPr>
            <a:r>
              <a:rPr lang="en-US" sz="1600" b="1" dirty="0"/>
              <a:t>&lt;link </a:t>
            </a:r>
            <a:r>
              <a:rPr lang="en-US" sz="1600" b="1" dirty="0" err="1"/>
              <a:t>href</a:t>
            </a:r>
            <a:r>
              <a:rPr lang="en-US" sz="1600" b="1" dirty="0"/>
              <a:t>="</a:t>
            </a:r>
            <a:r>
              <a:rPr lang="en-US" sz="1600" b="1" dirty="0">
                <a:solidFill>
                  <a:srgbClr val="FFC000"/>
                </a:solidFill>
              </a:rPr>
              <a:t>styles/</a:t>
            </a:r>
            <a:r>
              <a:rPr lang="en-US" sz="1600" b="1" dirty="0" err="1">
                <a:solidFill>
                  <a:srgbClr val="FFC000"/>
                </a:solidFill>
              </a:rPr>
              <a:t>style.css</a:t>
            </a:r>
            <a:r>
              <a:rPr lang="en-US" sz="1600" b="1" dirty="0"/>
              <a:t>" </a:t>
            </a:r>
            <a:r>
              <a:rPr lang="en-US" sz="1600" b="1" dirty="0" err="1"/>
              <a:t>rel</a:t>
            </a:r>
            <a:r>
              <a:rPr lang="en-US" sz="1600" b="1" dirty="0"/>
              <a:t>="</a:t>
            </a:r>
            <a:r>
              <a:rPr lang="en-US" sz="1600" b="1" dirty="0">
                <a:solidFill>
                  <a:srgbClr val="FFC000"/>
                </a:solidFill>
              </a:rPr>
              <a:t>stylesheet</a:t>
            </a:r>
            <a:r>
              <a:rPr lang="en-US" sz="1600" b="1" dirty="0"/>
              <a:t>" type="</a:t>
            </a:r>
            <a:r>
              <a:rPr lang="en-US" sz="1600" b="1" dirty="0">
                <a:solidFill>
                  <a:srgbClr val="FFC000"/>
                </a:solidFill>
              </a:rPr>
              <a:t>text/</a:t>
            </a:r>
            <a:r>
              <a:rPr lang="en-US" sz="1600" b="1" dirty="0" err="1">
                <a:solidFill>
                  <a:srgbClr val="FFC000"/>
                </a:solidFill>
              </a:rPr>
              <a:t>css</a:t>
            </a:r>
            <a:r>
              <a:rPr lang="en-US" sz="1600" b="1"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200" dirty="0"/>
              <a:t>&lt;h1&gt;</a:t>
            </a:r>
            <a:r>
              <a:rPr lang="en-US" sz="1400" b="1" dirty="0"/>
              <a:t>Hello World!</a:t>
            </a:r>
            <a:r>
              <a:rPr lang="en-US" sz="1200" dirty="0"/>
              <a:t>&lt;/h1&gt;</a:t>
            </a:r>
          </a:p>
          <a:p>
            <a:pPr marL="685800" lvl="2" indent="0">
              <a:spcBef>
                <a:spcPts val="0"/>
              </a:spcBef>
              <a:buNone/>
            </a:pPr>
            <a:r>
              <a:rPr lang="en-US" sz="1600" b="1" dirty="0"/>
              <a:t>&lt;</a:t>
            </a:r>
            <a:r>
              <a:rPr lang="en-US" sz="1600" b="1" dirty="0" err="1">
                <a:solidFill>
                  <a:srgbClr val="FFC000"/>
                </a:solidFill>
              </a:rPr>
              <a:t>img</a:t>
            </a:r>
            <a:r>
              <a:rPr lang="en-US" sz="1600" b="1" dirty="0"/>
              <a:t> </a:t>
            </a:r>
            <a:r>
              <a:rPr lang="en-US" sz="1600" b="1" dirty="0" err="1"/>
              <a:t>src</a:t>
            </a:r>
            <a:r>
              <a:rPr lang="en-US" sz="1600" b="1" dirty="0"/>
              <a:t>="images/</a:t>
            </a:r>
            <a:r>
              <a:rPr lang="en-US" sz="1600" b="1" dirty="0" err="1"/>
              <a:t>firefox-icon.png</a:t>
            </a:r>
            <a:r>
              <a:rPr lang="en-US" sz="1600" b="1" dirty="0"/>
              <a:t>"&gt;</a:t>
            </a:r>
            <a:endParaRPr lang="en-US" sz="1600" b="1"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39546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6723" y="1158971"/>
            <a:ext cx="3170506" cy="3850584"/>
          </a:xfrm>
          <a:prstGeom prst="rect">
            <a:avLst/>
          </a:prstGeom>
        </p:spPr>
      </p:pic>
    </p:spTree>
    <p:extLst>
      <p:ext uri="{BB962C8B-B14F-4D97-AF65-F5344CB8AC3E}">
        <p14:creationId xmlns:p14="http://schemas.microsoft.com/office/powerpoint/2010/main" val="598073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pPr marL="114300" indent="0" algn="ctr">
              <a:buNone/>
            </a:pPr>
            <a:r>
              <a:rPr lang="en-US" dirty="0"/>
              <a:t>Create a new file called </a:t>
            </a:r>
            <a:r>
              <a:rPr lang="en-US" dirty="0" err="1">
                <a:solidFill>
                  <a:srgbClr val="FFFF00"/>
                </a:solidFill>
              </a:rPr>
              <a:t>main.js</a:t>
            </a:r>
            <a:r>
              <a:rPr lang="en-US" dirty="0">
                <a:solidFill>
                  <a:srgbClr val="FFFF00"/>
                </a:solidFill>
              </a:rPr>
              <a:t> </a:t>
            </a:r>
          </a:p>
          <a:p>
            <a:pPr marL="114300" indent="0" algn="ctr">
              <a:buNone/>
            </a:pPr>
            <a:r>
              <a:rPr lang="en-US" dirty="0"/>
              <a:t>Save it in your </a:t>
            </a:r>
            <a:r>
              <a:rPr lang="en-US" dirty="0">
                <a:solidFill>
                  <a:srgbClr val="FFFF00"/>
                </a:solidFill>
              </a:rPr>
              <a:t>scripts</a:t>
            </a:r>
            <a:r>
              <a:rPr lang="en-US" dirty="0"/>
              <a:t> folder.</a:t>
            </a:r>
          </a:p>
        </p:txBody>
      </p:sp>
    </p:spTree>
    <p:extLst>
      <p:ext uri="{BB962C8B-B14F-4D97-AF65-F5344CB8AC3E}">
        <p14:creationId xmlns:p14="http://schemas.microsoft.com/office/powerpoint/2010/main" val="1289146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923" y="172086"/>
            <a:ext cx="5967166" cy="4736439"/>
          </a:xfrm>
          <a:prstGeom prst="rect">
            <a:avLst/>
          </a:prstGeom>
        </p:spPr>
      </p:pic>
    </p:spTree>
    <p:extLst>
      <p:ext uri="{BB962C8B-B14F-4D97-AF65-F5344CB8AC3E}">
        <p14:creationId xmlns:p14="http://schemas.microsoft.com/office/powerpoint/2010/main" val="12051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816100"/>
            <a:ext cx="8267700" cy="1511300"/>
          </a:xfrm>
          <a:prstGeom prst="rect">
            <a:avLst/>
          </a:prstGeom>
        </p:spPr>
      </p:pic>
    </p:spTree>
    <p:extLst>
      <p:ext uri="{BB962C8B-B14F-4D97-AF65-F5344CB8AC3E}">
        <p14:creationId xmlns:p14="http://schemas.microsoft.com/office/powerpoint/2010/main" val="1285531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200" dirty="0"/>
              <a:t>&lt;meta charset="utf-8"&gt;</a:t>
            </a:r>
          </a:p>
          <a:p>
            <a:pPr marL="685800" lvl="2" indent="0">
              <a:spcBef>
                <a:spcPts val="0"/>
              </a:spcBef>
              <a:buNone/>
            </a:pPr>
            <a:r>
              <a:rPr lang="en-US" sz="1200" dirty="0"/>
              <a:t>&lt;title&gt;My test page&lt;/title&gt;</a:t>
            </a:r>
          </a:p>
          <a:p>
            <a:pPr marL="685800" lvl="2" indent="0">
              <a:spcBef>
                <a:spcPts val="0"/>
              </a:spcBef>
              <a:buNone/>
            </a:pPr>
            <a:r>
              <a:rPr lang="en-US" sz="1200" dirty="0"/>
              <a:t>&lt;link </a:t>
            </a:r>
            <a:r>
              <a:rPr lang="en-US" sz="1200" dirty="0" err="1"/>
              <a:t>href</a:t>
            </a:r>
            <a:r>
              <a:rPr lang="en-US" sz="1200" dirty="0"/>
              <a:t>="styles/</a:t>
            </a:r>
            <a:r>
              <a:rPr lang="en-US" sz="1200" dirty="0" err="1"/>
              <a:t>style.css</a:t>
            </a:r>
            <a:r>
              <a:rPr lang="en-US" sz="1200" dirty="0"/>
              <a:t>" </a:t>
            </a:r>
            <a:r>
              <a:rPr lang="en-US" sz="1200" dirty="0" err="1"/>
              <a:t>rel</a:t>
            </a:r>
            <a:r>
              <a:rPr lang="en-US" sz="1200" dirty="0"/>
              <a:t>="stylesheet" type="text/</a:t>
            </a:r>
            <a:r>
              <a:rPr lang="en-US" sz="1200" dirty="0" err="1"/>
              <a:t>css</a:t>
            </a:r>
            <a:r>
              <a:rPr lang="en-US" sz="12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200" dirty="0"/>
              <a:t>&lt;h1&gt;Hello World!&lt;/h1&gt;</a:t>
            </a:r>
          </a:p>
          <a:p>
            <a:pPr marL="685800" lvl="2" indent="0">
              <a:spcBef>
                <a:spcPts val="0"/>
              </a:spcBef>
              <a:buNone/>
            </a:pPr>
            <a:r>
              <a:rPr lang="en-US" sz="1200" dirty="0"/>
              <a:t>&lt;</a:t>
            </a:r>
            <a:r>
              <a:rPr lang="en-US" sz="1200" dirty="0" err="1"/>
              <a:t>img</a:t>
            </a:r>
            <a:r>
              <a:rPr lang="en-US" sz="1200" dirty="0"/>
              <a:t> </a:t>
            </a:r>
            <a:r>
              <a:rPr lang="en-US" sz="1200" dirty="0" err="1"/>
              <a:t>src</a:t>
            </a:r>
            <a:r>
              <a:rPr lang="en-US" sz="1200" dirty="0"/>
              <a:t>="images/</a:t>
            </a:r>
            <a:r>
              <a:rPr lang="en-US" sz="1200" dirty="0" err="1"/>
              <a:t>firefox-icon.png</a:t>
            </a:r>
            <a:r>
              <a:rPr lang="en-US" sz="1200" dirty="0"/>
              <a:t>" alt="The Firefox logo: a flaming fox."&gt;</a:t>
            </a:r>
          </a:p>
          <a:p>
            <a:pPr marL="685800" lvl="2" indent="0">
              <a:spcBef>
                <a:spcPts val="0"/>
              </a:spcBef>
              <a:buNone/>
            </a:pPr>
            <a:r>
              <a:rPr lang="en-US" sz="1600" b="1" dirty="0">
                <a:solidFill>
                  <a:srgbClr val="92D050"/>
                </a:solidFill>
              </a:rPr>
              <a:t>&lt;script </a:t>
            </a:r>
            <a:r>
              <a:rPr lang="en-US" sz="1600" b="1" dirty="0" err="1">
                <a:solidFill>
                  <a:schemeClr val="bg1"/>
                </a:solidFill>
              </a:rPr>
              <a:t>src</a:t>
            </a:r>
            <a:r>
              <a:rPr lang="en-US" sz="1600" b="1" dirty="0"/>
              <a:t>="</a:t>
            </a:r>
            <a:r>
              <a:rPr lang="en-US" sz="1600" b="1" dirty="0">
                <a:solidFill>
                  <a:srgbClr val="FFC000"/>
                </a:solidFill>
              </a:rPr>
              <a:t>scripts/</a:t>
            </a:r>
            <a:r>
              <a:rPr lang="en-US" sz="1600" b="1" dirty="0" err="1">
                <a:solidFill>
                  <a:srgbClr val="FFC000"/>
                </a:solidFill>
              </a:rPr>
              <a:t>main.js</a:t>
            </a:r>
            <a:r>
              <a:rPr lang="en-US" sz="1600" b="1" dirty="0"/>
              <a:t>"</a:t>
            </a:r>
            <a:r>
              <a:rPr lang="en-US" sz="1600" b="1" dirty="0">
                <a:solidFill>
                  <a:srgbClr val="92D050"/>
                </a:solidFill>
              </a:rPr>
              <a:t>&gt;&lt;/script&gt;</a:t>
            </a: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670246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Manipulate HTML/DOM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6" y="1882817"/>
            <a:ext cx="7951551" cy="1418642"/>
          </a:xfrm>
          <a:prstGeom prst="rect">
            <a:avLst/>
          </a:prstGeom>
        </p:spPr>
      </p:pic>
    </p:spTree>
    <p:extLst>
      <p:ext uri="{BB962C8B-B14F-4D97-AF65-F5344CB8AC3E}">
        <p14:creationId xmlns:p14="http://schemas.microsoft.com/office/powerpoint/2010/main" val="685677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44" y="201038"/>
            <a:ext cx="3930707" cy="4773849"/>
          </a:xfrm>
          <a:prstGeom prst="rect">
            <a:avLst/>
          </a:prstGeom>
        </p:spPr>
      </p:pic>
    </p:spTree>
    <p:extLst>
      <p:ext uri="{BB962C8B-B14F-4D97-AF65-F5344CB8AC3E}">
        <p14:creationId xmlns:p14="http://schemas.microsoft.com/office/powerpoint/2010/main" val="616269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2724681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Variables</a:t>
            </a:r>
          </a:p>
        </p:txBody>
      </p:sp>
    </p:spTree>
    <p:extLst>
      <p:ext uri="{BB962C8B-B14F-4D97-AF65-F5344CB8AC3E}">
        <p14:creationId xmlns:p14="http://schemas.microsoft.com/office/powerpoint/2010/main" val="2062465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JavaScript is </a:t>
            </a:r>
            <a:r>
              <a:rPr lang="en-US" b="1" dirty="0"/>
              <a:t>case-sensitive</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r>
              <a:rPr lang="en-US" dirty="0" err="1"/>
              <a:t>var</a:t>
            </a:r>
            <a:r>
              <a:rPr lang="en-US" dirty="0"/>
              <a:t>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endParaRPr lang="en-US" dirty="0"/>
          </a:p>
          <a:p>
            <a:endParaRPr lang="en-US" dirty="0"/>
          </a:p>
        </p:txBody>
      </p:sp>
    </p:spTree>
    <p:extLst>
      <p:ext uri="{BB962C8B-B14F-4D97-AF65-F5344CB8AC3E}">
        <p14:creationId xmlns:p14="http://schemas.microsoft.com/office/powerpoint/2010/main" val="167364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Variables</a:t>
            </a:r>
          </a:p>
        </p:txBody>
      </p:sp>
      <p:sp>
        <p:nvSpPr>
          <p:cNvPr id="163" name="Shape 163"/>
          <p:cNvSpPr/>
          <p:nvPr/>
        </p:nvSpPr>
        <p:spPr>
          <a:xfrm>
            <a:off x="1928812" y="1580554"/>
            <a:ext cx="5147100" cy="19824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 b, c;</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d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10</a:t>
            </a:r>
            <a:r>
              <a:rPr lang="en-US" sz="2600" b="0" i="0" u="none" strike="noStrike" cap="none" dirty="0">
                <a:solidFill>
                  <a:srgbClr val="F8F8F8"/>
                </a:solidFill>
                <a:latin typeface="Consolas"/>
                <a:ea typeface="Consolas"/>
                <a:cs typeface="Consolas"/>
                <a:sym typeface="Consolas"/>
              </a:rPr>
              <a:t>, e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10</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f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22</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pi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3.14159</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s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'a'</a:t>
            </a:r>
            <a:r>
              <a:rPr lang="en-US" sz="2600" b="0" i="0" u="none" strike="noStrike" cap="none" dirty="0">
                <a:solidFill>
                  <a:srgbClr val="F8F8F8"/>
                </a:solidFill>
                <a:latin typeface="Consolas"/>
                <a:ea typeface="Consolas"/>
                <a:cs typeface="Consolas"/>
                <a:sym typeface="Consolas"/>
              </a:rPr>
              <a:t>, 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"t"</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Identifiers</a:t>
            </a:r>
          </a:p>
        </p:txBody>
      </p:sp>
      <p:sp>
        <p:nvSpPr>
          <p:cNvPr id="175" name="Shape 175"/>
          <p:cNvSpPr txBox="1">
            <a:spLocks noGrp="1"/>
          </p:cNvSpPr>
          <p:nvPr>
            <p:ph type="body" idx="1"/>
          </p:nvPr>
        </p:nvSpPr>
        <p:spPr>
          <a:xfrm>
            <a:off x="700320" y="1272445"/>
            <a:ext cx="7804500" cy="2609987"/>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Must start with either “$”, “_” or a letter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Subsequent letters can be “$”, “_”, letter, numbers</a:t>
            </a:r>
          </a:p>
        </p:txBody>
      </p:sp>
      <p:sp>
        <p:nvSpPr>
          <p:cNvPr id="176" name="Shape 176"/>
          <p:cNvSpPr/>
          <p:nvPr/>
        </p:nvSpPr>
        <p:spPr>
          <a:xfrm>
            <a:off x="2083952" y="3534132"/>
            <a:ext cx="4607794" cy="696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1abc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Invalid</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3387CC"/>
                </a:solidFill>
                <a:latin typeface="Consolas"/>
                <a:ea typeface="Consolas"/>
                <a:cs typeface="Consolas"/>
                <a:sym typeface="Consolas"/>
              </a:rPr>
              <a:t>123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Valid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Types</a:t>
            </a:r>
          </a:p>
        </p:txBody>
      </p:sp>
      <p:sp>
        <p:nvSpPr>
          <p:cNvPr id="182" name="Shape 18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571500" lvl="2" indent="0">
              <a:spcBef>
                <a:spcPts val="0"/>
              </a:spcBef>
              <a:buNone/>
            </a:pPr>
            <a:r>
              <a:rPr lang="en-US" b="0" i="0" u="none" strike="noStrike" cap="none" dirty="0">
                <a:solidFill>
                  <a:srgbClr val="FFFFFF"/>
                </a:solidFill>
                <a:latin typeface="Helvetica Neue"/>
                <a:ea typeface="Helvetica Neue"/>
                <a:cs typeface="Helvetica Neue"/>
                <a:sym typeface="Helvetica Neue"/>
              </a:rPr>
              <a:t>“Primitive” value</a:t>
            </a:r>
            <a:r>
              <a:rPr lang="en-US" dirty="0"/>
              <a:t> types:</a:t>
            </a:r>
          </a:p>
          <a:p>
            <a:pPr lvl="4" indent="-292100"/>
            <a:r>
              <a:rPr lang="en-US" b="0" i="0" u="none" strike="noStrike" cap="none" dirty="0">
                <a:solidFill>
                  <a:srgbClr val="FFFFFF"/>
                </a:solidFill>
                <a:latin typeface="Helvetica Neue"/>
                <a:ea typeface="Helvetica Neue"/>
                <a:cs typeface="Helvetica Neue"/>
                <a:sym typeface="Helvetica Neue"/>
              </a:rPr>
              <a:t>Number (floating point)</a:t>
            </a:r>
          </a:p>
          <a:p>
            <a:pPr lvl="4" indent="-292100"/>
            <a:r>
              <a:rPr lang="en-US" b="0" i="0" u="none" strike="noStrike" cap="none" dirty="0">
                <a:solidFill>
                  <a:srgbClr val="FFFFFF"/>
                </a:solidFill>
                <a:latin typeface="Helvetica Neue"/>
                <a:ea typeface="Helvetica Neue"/>
                <a:cs typeface="Helvetica Neue"/>
                <a:sym typeface="Helvetica Neue"/>
              </a:rPr>
              <a:t>String</a:t>
            </a:r>
          </a:p>
          <a:p>
            <a:pPr lvl="4" indent="-292100"/>
            <a:r>
              <a:rPr lang="en-US" b="0" i="0" u="none" strike="noStrike" cap="none" dirty="0">
                <a:solidFill>
                  <a:srgbClr val="FFFFFF"/>
                </a:solidFill>
                <a:latin typeface="Helvetica Neue"/>
                <a:ea typeface="Helvetica Neue"/>
                <a:cs typeface="Helvetica Neue"/>
                <a:sym typeface="Helvetica Neue"/>
              </a:rPr>
              <a:t>Boolean</a:t>
            </a:r>
          </a:p>
          <a:p>
            <a:pPr lvl="4" indent="-292100"/>
            <a:r>
              <a:rPr lang="en-US" b="0" i="0" u="none" strike="noStrike" cap="none" dirty="0">
                <a:solidFill>
                  <a:srgbClr val="FFFFFF"/>
                </a:solidFill>
                <a:latin typeface="Helvetica Neue"/>
                <a:ea typeface="Helvetica Neue"/>
                <a:cs typeface="Helvetica Neue"/>
                <a:sym typeface="Helvetica Neue"/>
              </a:rPr>
              <a:t>null</a:t>
            </a:r>
          </a:p>
          <a:p>
            <a:pPr lvl="4" indent="-292100"/>
            <a:r>
              <a:rPr lang="en-US" b="0" i="0" u="none" strike="noStrike" cap="none" dirty="0">
                <a:solidFill>
                  <a:srgbClr val="FFFFFF"/>
                </a:solidFill>
                <a:latin typeface="Helvetica Neue"/>
                <a:ea typeface="Helvetica Neue"/>
                <a:cs typeface="Helvetica Neue"/>
                <a:sym typeface="Helvetica Neue"/>
              </a:rPr>
              <a:t>undefined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Built-in values</a:t>
            </a:r>
          </a:p>
        </p:txBody>
      </p:sp>
      <p:sp>
        <p:nvSpPr>
          <p:cNvPr id="188" name="Shape 188"/>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850900" lvl="3" indent="0" algn="ctr">
              <a:spcBef>
                <a:spcPts val="0"/>
              </a:spcBef>
              <a:buNone/>
            </a:pPr>
            <a:r>
              <a:rPr lang="en-US" b="0" i="0" u="none" strike="noStrike" cap="none" dirty="0">
                <a:solidFill>
                  <a:srgbClr val="FFFFFF"/>
                </a:solidFill>
                <a:latin typeface="Helvetica Neue"/>
                <a:ea typeface="Helvetica Neue"/>
                <a:cs typeface="Helvetica Neue"/>
                <a:sym typeface="Helvetica Neue"/>
              </a:rPr>
              <a:t>true &amp; false</a:t>
            </a:r>
          </a:p>
          <a:p>
            <a:pPr marL="850900" lvl="3" indent="0" algn="ctr">
              <a:buNone/>
            </a:pPr>
            <a:r>
              <a:rPr lang="en-US" b="0" i="0" u="none" strike="noStrike" cap="none" dirty="0">
                <a:solidFill>
                  <a:srgbClr val="FFFFFF"/>
                </a:solidFill>
                <a:latin typeface="Helvetica Neue"/>
                <a:ea typeface="Helvetica Neue"/>
                <a:cs typeface="Helvetica Neue"/>
                <a:sym typeface="Helvetica Neue"/>
              </a:rPr>
              <a:t>null</a:t>
            </a:r>
          </a:p>
          <a:p>
            <a:pPr marL="850900" lvl="3" indent="0" algn="ctr">
              <a:buNone/>
            </a:pPr>
            <a:r>
              <a:rPr lang="en-US" b="0" i="0" u="none" strike="noStrike" cap="none" dirty="0">
                <a:solidFill>
                  <a:srgbClr val="FFFFFF"/>
                </a:solidFill>
                <a:latin typeface="Helvetica Neue"/>
                <a:ea typeface="Helvetica Neue"/>
                <a:cs typeface="Helvetica Neue"/>
                <a:sym typeface="Helvetica Neue"/>
              </a:rPr>
              <a:t>undefined</a:t>
            </a:r>
          </a:p>
          <a:p>
            <a:pPr marL="850900" lvl="3" indent="0" algn="ctr">
              <a:buNone/>
            </a:pPr>
            <a:r>
              <a:rPr lang="en-US" b="0" i="0" u="none" strike="noStrike" cap="none" dirty="0" err="1">
                <a:solidFill>
                  <a:srgbClr val="FFFFFF"/>
                </a:solidFill>
                <a:latin typeface="Helvetica Neue"/>
                <a:ea typeface="Helvetica Neue"/>
                <a:cs typeface="Helvetica Neue"/>
                <a:sym typeface="Helvetica Neue"/>
              </a:rPr>
              <a:t>NaN</a:t>
            </a:r>
            <a:r>
              <a:rPr lang="en-US" b="0" i="0" u="none" strike="noStrike" cap="none" dirty="0">
                <a:solidFill>
                  <a:srgbClr val="FFFFFF"/>
                </a:solidFill>
                <a:latin typeface="Helvetica Neue"/>
                <a:ea typeface="Helvetica Neue"/>
                <a:cs typeface="Helvetica Neue"/>
                <a:sym typeface="Helvetica Neue"/>
              </a:rPr>
              <a:t>  (=Not A Number)</a:t>
            </a:r>
          </a:p>
          <a:p>
            <a:pPr marL="850900" lvl="3" indent="0" algn="ctr">
              <a:buNone/>
            </a:pPr>
            <a:r>
              <a:rPr lang="en-US" b="0" i="0" u="none" strike="noStrike" cap="none" dirty="0">
                <a:solidFill>
                  <a:srgbClr val="FFFFFF"/>
                </a:solidFill>
                <a:latin typeface="Helvetica Neue"/>
                <a:ea typeface="Helvetica Neue"/>
                <a:cs typeface="Helvetica Neue"/>
                <a:sym typeface="Helvetica Neue"/>
              </a:rPr>
              <a:t>Infinity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Tree>
    <p:extLst>
      <p:ext uri="{BB962C8B-B14F-4D97-AF65-F5344CB8AC3E}">
        <p14:creationId xmlns:p14="http://schemas.microsoft.com/office/powerpoint/2010/main" val="1907805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
        <p:nvSpPr>
          <p:cNvPr id="200" name="Shape 200"/>
          <p:cNvSpPr/>
          <p:nvPr/>
        </p:nvSpPr>
        <p:spPr>
          <a:xfrm>
            <a:off x="604147" y="1942207"/>
            <a:ext cx="7216743" cy="12591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(expression1)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expression1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(expression2) { </a:t>
            </a:r>
          </a:p>
          <a:p>
            <a:pPr marL="0" marR="0" lvl="0" indent="0" algn="l" rtl="0">
              <a:lnSpc>
                <a:spcPct val="100000"/>
              </a:lnSpc>
              <a:spcBef>
                <a:spcPts val="0"/>
              </a:spcBef>
              <a:spcAft>
                <a:spcPts val="0"/>
              </a:spcAft>
              <a:buClr>
                <a:srgbClr val="F8F8F8"/>
              </a:buClr>
              <a:buSzPct val="25000"/>
              <a:buFont typeface="Consolas"/>
              <a:buNone/>
            </a:pPr>
            <a:r>
              <a:rPr lang="en-US" sz="1600"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expression2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none of the above conditions are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117431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Truthy   Falsy</a:t>
            </a:r>
          </a:p>
        </p:txBody>
      </p:sp>
      <p:sp>
        <p:nvSpPr>
          <p:cNvPr id="206" name="Shape 206"/>
          <p:cNvSpPr txBox="1">
            <a:spLocks noGrp="1"/>
          </p:cNvSpPr>
          <p:nvPr>
            <p:ph type="body" idx="1"/>
          </p:nvPr>
        </p:nvSpPr>
        <p:spPr>
          <a:xfrm>
            <a:off x="1387098" y="1366242"/>
            <a:ext cx="7087128"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1" i="0" u="none" strike="noStrike" cap="none" dirty="0" err="1">
                <a:solidFill>
                  <a:srgbClr val="FF0000"/>
                </a:solidFill>
                <a:latin typeface="Helvetica Neue"/>
                <a:ea typeface="Helvetica Neue"/>
                <a:cs typeface="Helvetica Neue"/>
                <a:sym typeface="Helvetica Neue"/>
              </a:rPr>
              <a:t>Falsy</a:t>
            </a:r>
            <a:r>
              <a:rPr lang="en-US" sz="2400" b="1" i="0" u="none" strike="noStrike" cap="none" dirty="0">
                <a:solidFill>
                  <a:srgbClr val="FF0000"/>
                </a:solidFill>
                <a:latin typeface="Helvetica Neue"/>
                <a:ea typeface="Helvetica Neue"/>
                <a:cs typeface="Helvetica Neue"/>
                <a:sym typeface="Helvetica Neue"/>
              </a:rPr>
              <a:t> values:</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0000"/>
                </a:solidFill>
                <a:latin typeface="Helvetica Neue"/>
                <a:ea typeface="Helvetica Neue"/>
                <a:cs typeface="Helvetica Neue"/>
                <a:sym typeface="Helvetica Neue"/>
              </a:rPr>
              <a:t>false, null, undefined, 0, ‘’, </a:t>
            </a:r>
            <a:r>
              <a:rPr lang="en-US" sz="2400" b="0" i="0" u="none" strike="noStrike" cap="none" dirty="0" err="1">
                <a:solidFill>
                  <a:srgbClr val="FF0000"/>
                </a:solidFill>
                <a:latin typeface="Helvetica Neue"/>
                <a:ea typeface="Helvetica Neue"/>
                <a:cs typeface="Helvetica Neue"/>
                <a:sym typeface="Helvetica Neue"/>
              </a:rPr>
              <a:t>NaN</a:t>
            </a:r>
            <a:endParaRPr lang="en-US" sz="2400" b="0" i="0" u="none" strike="noStrike" cap="none" dirty="0">
              <a:solidFill>
                <a:srgbClr val="FF0000"/>
              </a:solidFill>
              <a:latin typeface="Helvetica Neue"/>
              <a:ea typeface="Helvetica Neue"/>
              <a:cs typeface="Helvetica Neue"/>
              <a:sym typeface="Helvetica Neue"/>
            </a:endParaRPr>
          </a:p>
          <a:p>
            <a:pPr marL="0" marR="0" lvl="0" indent="0" algn="l" rtl="0">
              <a:lnSpc>
                <a:spcPct val="100000"/>
              </a:lnSpc>
              <a:spcBef>
                <a:spcPts val="2700"/>
              </a:spcBef>
              <a:spcAft>
                <a:spcPts val="0"/>
              </a:spcAft>
              <a:buClr>
                <a:srgbClr val="FFFFFF"/>
              </a:buClr>
              <a:buSzPct val="75000"/>
              <a:buNone/>
            </a:pPr>
            <a:r>
              <a:rPr lang="en-US" sz="2400" b="1" i="0" u="none" strike="noStrike" cap="none" dirty="0" err="1">
                <a:solidFill>
                  <a:srgbClr val="92D050"/>
                </a:solidFill>
                <a:latin typeface="Helvetica Neue"/>
                <a:ea typeface="Helvetica Neue"/>
                <a:cs typeface="Helvetica Neue"/>
                <a:sym typeface="Helvetica Neue"/>
              </a:rPr>
              <a:t>Truthy</a:t>
            </a:r>
            <a:r>
              <a:rPr lang="en-US" sz="2400" b="1" i="0" u="none" strike="noStrike" cap="none" dirty="0">
                <a:solidFill>
                  <a:srgbClr val="92D050"/>
                </a:solidFill>
                <a:latin typeface="Helvetica Neue"/>
                <a:ea typeface="Helvetica Neue"/>
                <a:cs typeface="Helvetica Neue"/>
                <a:sym typeface="Helvetica Neue"/>
              </a:rPr>
              <a:t> values:</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Everything else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00B050"/>
                </a:solidFill>
              </a:rPr>
              <a:t>Keep all of these 3 layers </a:t>
            </a:r>
            <a:r>
              <a:rPr lang="en-US" sz="3200" b="1" i="1" dirty="0">
                <a:solidFill>
                  <a:srgbClr val="00B050"/>
                </a:solidFill>
              </a:rPr>
              <a:t>separate !</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b="1" dirty="0">
                <a:solidFill>
                  <a:srgbClr val="C00000"/>
                </a:solidFill>
              </a:rPr>
              <a:t>JavaScript</a:t>
            </a:r>
            <a:r>
              <a:rPr lang="en-US" dirty="0"/>
              <a:t> in a </a:t>
            </a:r>
            <a:r>
              <a:rPr lang="en-US" dirty="0">
                <a:solidFill>
                  <a:srgbClr val="FF0000"/>
                </a:solidFill>
              </a:rPr>
              <a:t>.</a:t>
            </a:r>
            <a:r>
              <a:rPr lang="en-US" dirty="0" err="1">
                <a:solidFill>
                  <a:srgbClr val="FF0000"/>
                </a:solidFill>
              </a:rPr>
              <a:t>js</a:t>
            </a:r>
            <a:r>
              <a:rPr lang="en-US" dirty="0">
                <a:solidFill>
                  <a:srgbClr val="FF0000"/>
                </a:solidFill>
              </a:rPr>
              <a:t>-file</a:t>
            </a:r>
          </a:p>
          <a:p>
            <a:pPr marL="114300" indent="0" algn="ctr">
              <a:buNone/>
            </a:pPr>
            <a:r>
              <a:rPr lang="en-US" b="1" dirty="0">
                <a:solidFill>
                  <a:srgbClr val="92D050"/>
                </a:solidFill>
              </a:rPr>
              <a:t>CSS</a:t>
            </a:r>
            <a:r>
              <a:rPr lang="en-US" dirty="0"/>
              <a:t> styling in a </a:t>
            </a:r>
            <a:r>
              <a:rPr lang="en-US" dirty="0">
                <a:solidFill>
                  <a:srgbClr val="92D050"/>
                </a:solidFill>
              </a:rPr>
              <a:t>.</a:t>
            </a:r>
            <a:r>
              <a:rPr lang="en-US" dirty="0" err="1">
                <a:solidFill>
                  <a:srgbClr val="92D050"/>
                </a:solidFill>
              </a:rPr>
              <a:t>css</a:t>
            </a:r>
            <a:r>
              <a:rPr lang="en-US" dirty="0">
                <a:solidFill>
                  <a:srgbClr val="92D050"/>
                </a:solidFill>
              </a:rPr>
              <a:t>-file</a:t>
            </a:r>
          </a:p>
          <a:p>
            <a:pPr marL="114300" indent="0" algn="ctr">
              <a:buNone/>
            </a:pPr>
            <a:r>
              <a:rPr lang="en-US" b="1" dirty="0">
                <a:solidFill>
                  <a:srgbClr val="00B0F0"/>
                </a:solidFill>
              </a:rPr>
              <a:t>HTML</a:t>
            </a:r>
            <a:r>
              <a:rPr lang="en-US" dirty="0"/>
              <a:t> in a </a:t>
            </a:r>
            <a:r>
              <a:rPr lang="en-US" dirty="0">
                <a:solidFill>
                  <a:srgbClr val="00B0F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2109809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1463326" y="1540371"/>
            <a:ext cx="3856819" cy="2062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null</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0</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65B042"/>
                </a:solidFill>
                <a:latin typeface="Consolas"/>
                <a:ea typeface="Consolas"/>
                <a:cs typeface="Consolas"/>
                <a:sym typeface="Consolas"/>
              </a:rPr>
              <a:t>''</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1</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92D050"/>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 vs ===</a:t>
            </a:r>
          </a:p>
        </p:txBody>
      </p:sp>
      <p:sp>
        <p:nvSpPr>
          <p:cNvPr id="217" name="Shape 217"/>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1" i="0" u="none" strike="noStrike" cap="none" dirty="0">
                <a:solidFill>
                  <a:srgbClr val="FF0000"/>
                </a:solidFill>
                <a:latin typeface="Helvetica Neue"/>
                <a:ea typeface="Helvetica Neue"/>
                <a:cs typeface="Helvetica Neue"/>
                <a:sym typeface="Helvetica Neue"/>
              </a:rPr>
              <a:t>==</a:t>
            </a:r>
            <a:r>
              <a:rPr lang="en-US" sz="2400" b="0" i="0" u="none" strike="noStrike" cap="none" dirty="0">
                <a:solidFill>
                  <a:srgbClr val="FFFFFF"/>
                </a:solidFill>
                <a:latin typeface="Helvetica Neue"/>
                <a:ea typeface="Helvetica Neue"/>
                <a:cs typeface="Helvetica Neue"/>
                <a:sym typeface="Helvetica Neue"/>
              </a:rPr>
              <a:t> performs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tries to match types for comparison</a:t>
            </a:r>
          </a:p>
          <a:p>
            <a:pPr marL="0" marR="0" lvl="0" indent="0" algn="l" rtl="0">
              <a:lnSpc>
                <a:spcPct val="100000"/>
              </a:lnSpc>
              <a:spcBef>
                <a:spcPts val="2700"/>
              </a:spcBef>
              <a:spcAft>
                <a:spcPts val="0"/>
              </a:spcAft>
              <a:buClr>
                <a:srgbClr val="FFFFFF"/>
              </a:buClr>
              <a:buSzPct val="75000"/>
              <a:buNone/>
            </a:pPr>
            <a:r>
              <a:rPr lang="en-US" sz="2400" b="1" i="0" u="none" strike="noStrike" cap="none" dirty="0">
                <a:solidFill>
                  <a:srgbClr val="92D050"/>
                </a:solidFill>
                <a:latin typeface="Helvetica Neue"/>
                <a:ea typeface="Helvetica Neue"/>
                <a:cs typeface="Helvetica Neue"/>
                <a:sym typeface="Helvetica Neue"/>
              </a:rPr>
              <a:t>=== </a:t>
            </a:r>
            <a:r>
              <a:rPr lang="en-US" sz="2400" b="0" i="0" u="none" strike="noStrike" cap="none" dirty="0">
                <a:solidFill>
                  <a:srgbClr val="FFFFFF"/>
                </a:solidFill>
                <a:latin typeface="Helvetica Neue"/>
                <a:ea typeface="Helvetica Neue"/>
                <a:cs typeface="Helvetica Neue"/>
                <a:sym typeface="Helvetica Neue"/>
              </a:rPr>
              <a:t>does NOT perform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will fail if type is different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916205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Example</a:t>
            </a:r>
          </a:p>
        </p:txBody>
      </p:sp>
      <p:sp>
        <p:nvSpPr>
          <p:cNvPr id="223" name="Shape 223"/>
          <p:cNvSpPr/>
          <p:nvPr/>
        </p:nvSpPr>
        <p:spPr>
          <a:xfrm>
            <a:off x="669724" y="1413124"/>
            <a:ext cx="6191699" cy="174852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lvl="0">
              <a:buClr>
                <a:srgbClr val="65B042"/>
              </a:buClr>
              <a:buSzPct val="25000"/>
            </a:pPr>
            <a:r>
              <a:rPr lang="en-US" sz="1900"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false</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p:txBody>
      </p:sp>
      <p:sp>
        <p:nvSpPr>
          <p:cNvPr id="224" name="Shape 224"/>
          <p:cNvSpPr/>
          <p:nvPr/>
        </p:nvSpPr>
        <p:spPr>
          <a:xfrm>
            <a:off x="3030557" y="3683496"/>
            <a:ext cx="3082800" cy="6294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92D050"/>
                </a:solidFill>
                <a:latin typeface="Helvetica Neue"/>
                <a:ea typeface="Helvetica Neue"/>
                <a:cs typeface="Helvetica Neue"/>
                <a:sym typeface="Helvetica Neue"/>
              </a:rPr>
              <a:t>Try to use ===, !== </a:t>
            </a:r>
          </a:p>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FF0000"/>
                </a:solidFill>
                <a:latin typeface="Helvetica Neue"/>
                <a:ea typeface="Helvetica Neue"/>
                <a:cs typeface="Helvetica Neue"/>
                <a:sym typeface="Helvetica Neue"/>
              </a:rPr>
              <a:t>instead of ==,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20124" y="133950"/>
            <a:ext cx="81540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Infix operators</a:t>
            </a:r>
            <a:r>
              <a:rPr lang="en-US"/>
              <a:t> </a:t>
            </a:r>
            <a:r>
              <a:rPr lang="en-US" sz="4300" b="0" i="0" u="none" strike="noStrike" cap="none">
                <a:solidFill>
                  <a:srgbClr val="FFFFFF"/>
                </a:solidFill>
                <a:latin typeface="Helvetica Neue"/>
                <a:ea typeface="Helvetica Neue"/>
                <a:cs typeface="Helvetica Neue"/>
                <a:sym typeface="Helvetica Neue"/>
              </a:rPr>
              <a:t>same as Java</a:t>
            </a:r>
          </a:p>
        </p:txBody>
      </p:sp>
      <p:sp>
        <p:nvSpPr>
          <p:cNvPr id="230" name="Shape 230"/>
          <p:cNvSpPr/>
          <p:nvPr/>
        </p:nvSpPr>
        <p:spPr>
          <a:xfrm>
            <a:off x="779000" y="1741300"/>
            <a:ext cx="6134418" cy="1660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4</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1" i="0" u="none" strike="noStrike" cap="none" dirty="0">
                <a:solidFill>
                  <a:srgbClr val="E28964"/>
                </a:solidFill>
                <a:latin typeface="Consolas"/>
                <a:ea typeface="Consolas"/>
                <a:cs typeface="Consolas"/>
                <a:sym typeface="Consolas"/>
              </a:rPr>
              <a:t>&amp;&amp;</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&lt;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6) {</a:t>
            </a: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3387CC"/>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 </a:t>
            </a:r>
            <a:r>
              <a:rPr lang="en-US" sz="2600" dirty="0">
                <a:solidFill>
                  <a:srgbClr val="F8F8F8"/>
                </a:solidFill>
                <a:latin typeface="Consolas"/>
                <a:ea typeface="Consolas"/>
                <a:cs typeface="Consolas"/>
                <a:sym typeface="Consolas"/>
              </a:rPr>
              <a:t>e</a:t>
            </a:r>
            <a:r>
              <a:rPr lang="en-US" sz="2600" b="0" i="0" u="none" strike="noStrike" cap="none" dirty="0">
                <a:solidFill>
                  <a:srgbClr val="F8F8F8"/>
                </a:solidFill>
                <a:latin typeface="Consolas"/>
                <a:ea typeface="Consolas"/>
                <a:cs typeface="Consolas"/>
                <a:sym typeface="Consolas"/>
              </a:rPr>
              <a:t>lse if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 {</a:t>
            </a: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3387CC"/>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a:t>
            </a:r>
            <a:endParaRPr lang="en-US" sz="2600" b="0" i="0" u="none" strike="noStrike" cap="none" dirty="0">
              <a:solidFill>
                <a:srgbClr val="3387CC"/>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Tree>
    <p:extLst>
      <p:ext uri="{BB962C8B-B14F-4D97-AF65-F5344CB8AC3E}">
        <p14:creationId xmlns:p14="http://schemas.microsoft.com/office/powerpoint/2010/main" val="247477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
        <p:nvSpPr>
          <p:cNvPr id="322" name="Shape 32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Functions are </a:t>
            </a:r>
            <a:r>
              <a:rPr lang="en-US" sz="2400" b="0" i="0" u="none" strike="noStrike" cap="none" dirty="0">
                <a:solidFill>
                  <a:srgbClr val="FFC000"/>
                </a:solidFill>
                <a:latin typeface="Helvetica Neue"/>
                <a:ea typeface="Helvetica Neue"/>
                <a:cs typeface="Helvetica Neue"/>
                <a:sym typeface="Helvetica Neue"/>
              </a:rPr>
              <a:t>objects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Can be created on their own</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highlight>
                  <a:srgbClr val="800000"/>
                </a:highlight>
                <a:latin typeface="Consolas"/>
                <a:ea typeface="Consolas"/>
                <a:cs typeface="Consolas"/>
                <a:sym typeface="Consolas"/>
              </a:rPr>
              <a:t>    </a:t>
            </a:r>
            <a:r>
              <a:rPr lang="en-US" sz="2600" b="1" i="0" u="none" strike="noStrike" cap="none" dirty="0">
                <a:solidFill>
                  <a:srgbClr val="99CF50"/>
                </a:solidFill>
                <a:highlight>
                  <a:srgbClr val="800000"/>
                </a:highlight>
                <a:latin typeface="Consolas"/>
                <a:ea typeface="Consolas"/>
                <a:cs typeface="Consolas"/>
                <a:sym typeface="Consolas"/>
              </a:rPr>
              <a:t>function</a:t>
            </a:r>
            <a:r>
              <a:rPr lang="en-US" sz="2600" b="1" i="0" u="none" strike="noStrike" cap="none" dirty="0">
                <a:solidFill>
                  <a:srgbClr val="F8F8F8"/>
                </a:solidFill>
                <a:highlight>
                  <a:srgbClr val="800000"/>
                </a:highlight>
                <a:latin typeface="Consolas"/>
                <a:ea typeface="Consolas"/>
                <a:cs typeface="Consolas"/>
                <a:sym typeface="Consolas"/>
              </a:rPr>
              <a:t> </a:t>
            </a:r>
            <a:r>
              <a:rPr lang="en-US" sz="2600" b="1" i="0" u="none" strike="noStrike" cap="none" dirty="0">
                <a:solidFill>
                  <a:srgbClr val="89BDFF"/>
                </a:solidFill>
                <a:highlight>
                  <a:srgbClr val="800000"/>
                </a:highlight>
                <a:latin typeface="Consolas"/>
                <a:ea typeface="Consolas"/>
                <a:cs typeface="Consolas"/>
                <a:sym typeface="Consolas"/>
              </a:rPr>
              <a:t>foo</a:t>
            </a:r>
            <a:r>
              <a:rPr lang="en-US" sz="2600" b="1" i="0" u="none" strike="noStrike" cap="none" dirty="0">
                <a:solidFill>
                  <a:srgbClr val="F8F8F8"/>
                </a:solidFill>
                <a:highlight>
                  <a:srgbClr val="800000"/>
                </a:highlight>
                <a:latin typeface="Consolas"/>
                <a:ea typeface="Consolas"/>
                <a:cs typeface="Consolas"/>
                <a:sym typeface="Consolas"/>
              </a:rPr>
              <a:t>()  {</a:t>
            </a:r>
          </a:p>
          <a:p>
            <a:pPr marL="0" marR="0" lvl="0" indent="0" algn="l" rtl="0">
              <a:lnSpc>
                <a:spcPct val="100000"/>
              </a:lnSpc>
              <a:spcBef>
                <a:spcPts val="0"/>
              </a:spcBef>
              <a:spcAft>
                <a:spcPts val="0"/>
              </a:spcAft>
              <a:buClr>
                <a:srgbClr val="99CF50"/>
              </a:buClr>
              <a:buSzPct val="25000"/>
              <a:buFont typeface="Consolas"/>
              <a:buNone/>
            </a:pPr>
            <a:r>
              <a:rPr lang="en-US" sz="2600" b="1" dirty="0">
                <a:solidFill>
                  <a:srgbClr val="F8F8F8"/>
                </a:solidFill>
                <a:highlight>
                  <a:srgbClr val="800000"/>
                </a:highlight>
                <a:latin typeface="Consolas"/>
                <a:ea typeface="Consolas"/>
                <a:cs typeface="Consolas"/>
                <a:sym typeface="Consolas"/>
              </a:rPr>
              <a:t>                  </a:t>
            </a:r>
            <a:r>
              <a:rPr lang="en-US" sz="2600" b="1" i="0" u="none" strike="noStrike" cap="none" dirty="0">
                <a:solidFill>
                  <a:srgbClr val="F8F8F8"/>
                </a:solidFill>
                <a:highlight>
                  <a:srgbClr val="800000"/>
                </a:highlight>
                <a:latin typeface="Consolas"/>
                <a:ea typeface="Consolas"/>
                <a:cs typeface="Consolas"/>
                <a:sym typeface="Consolas"/>
              </a:rPr>
              <a:t>alert(“HOI”);</a:t>
            </a:r>
          </a:p>
          <a:p>
            <a:pPr marL="0" marR="0" lvl="0" indent="0" algn="l" rtl="0">
              <a:lnSpc>
                <a:spcPct val="100000"/>
              </a:lnSpc>
              <a:spcBef>
                <a:spcPts val="0"/>
              </a:spcBef>
              <a:spcAft>
                <a:spcPts val="0"/>
              </a:spcAft>
              <a:buClr>
                <a:srgbClr val="99CF50"/>
              </a:buClr>
              <a:buSzPct val="25000"/>
              <a:buFont typeface="Consolas"/>
              <a:buNone/>
            </a:pPr>
            <a:r>
              <a:rPr lang="en-US" sz="2600" b="1" dirty="0">
                <a:solidFill>
                  <a:srgbClr val="F8F8F8"/>
                </a:solidFill>
                <a:highlight>
                  <a:srgbClr val="800000"/>
                </a:highlight>
                <a:latin typeface="Consolas"/>
                <a:ea typeface="Consolas"/>
                <a:cs typeface="Consolas"/>
                <a:sym typeface="Consolas"/>
              </a:rPr>
              <a:t>             </a:t>
            </a:r>
            <a:r>
              <a:rPr lang="en-US" sz="2600" b="1" i="0" u="none" strike="noStrike" cap="none" dirty="0">
                <a:solidFill>
                  <a:srgbClr val="F8F8F8"/>
                </a:solidFill>
                <a:highlight>
                  <a:srgbClr val="800000"/>
                </a:highlight>
                <a:latin typeface="Consolas"/>
                <a:ea typeface="Consolas"/>
                <a:cs typeface="Consolas"/>
                <a:sym typeface="Consolas"/>
              </a:rPr>
              <a: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Can assigned to a variable</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    </a:t>
            </a: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89BDFF"/>
                </a:solidFill>
                <a:latin typeface="Consolas"/>
                <a:ea typeface="Consolas"/>
                <a:cs typeface="Consolas"/>
                <a:sym typeface="Consolas"/>
              </a:rPr>
              <a:t>x</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99CF50"/>
                </a:solidFill>
                <a:latin typeface="Consolas"/>
                <a:ea typeface="Consolas"/>
                <a:cs typeface="Consolas"/>
                <a:sym typeface="Consolas"/>
              </a:rPr>
              <a:t>function</a:t>
            </a:r>
            <a:r>
              <a:rPr lang="en-US" sz="2600" b="0" i="0" u="none" strike="noStrike" cap="none" dirty="0">
                <a:solidFill>
                  <a:srgbClr val="F8F8F8"/>
                </a:solidFill>
                <a:latin typeface="Consolas"/>
                <a:ea typeface="Consolas"/>
                <a:cs typeface="Consolas"/>
                <a:sym typeface="Consolas"/>
              </a:rPr>
              <a:t>() {}</a:t>
            </a:r>
          </a:p>
        </p:txBody>
      </p:sp>
    </p:spTree>
    <p:extLst>
      <p:ext uri="{BB962C8B-B14F-4D97-AF65-F5344CB8AC3E}">
        <p14:creationId xmlns:p14="http://schemas.microsoft.com/office/powerpoint/2010/main" val="17213599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own functions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417" y="1685198"/>
            <a:ext cx="4006273" cy="13385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89" y="3170294"/>
            <a:ext cx="3663374" cy="1175414"/>
          </a:xfrm>
          <a:prstGeom prst="rect">
            <a:avLst/>
          </a:prstGeom>
        </p:spPr>
      </p:pic>
    </p:spTree>
    <p:extLst>
      <p:ext uri="{BB962C8B-B14F-4D97-AF65-F5344CB8AC3E}">
        <p14:creationId xmlns:p14="http://schemas.microsoft.com/office/powerpoint/2010/main" val="6211042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Text Placeholder 2"/>
          <p:cNvSpPr>
            <a:spLocks noGrp="1"/>
          </p:cNvSpPr>
          <p:nvPr>
            <p:ph type="body" idx="1"/>
          </p:nvPr>
        </p:nvSpPr>
        <p:spPr/>
        <p:txBody>
          <a:bodyPr/>
          <a:lstStyle/>
          <a:p>
            <a:pPr marL="114300" indent="0">
              <a:buNone/>
            </a:pPr>
            <a:r>
              <a:rPr lang="en-US" u="sng" dirty="0">
                <a:solidFill>
                  <a:srgbClr val="FFC000"/>
                </a:solidFill>
              </a:rPr>
              <a:t>Examples when Events are executed:</a:t>
            </a:r>
          </a:p>
          <a:p>
            <a:pPr marL="711000" lvl="3">
              <a:buFontTx/>
              <a:buChar char="-"/>
            </a:pPr>
            <a:r>
              <a:rPr lang="en-US" dirty="0">
                <a:sym typeface="Wingdings"/>
              </a:rPr>
              <a:t>clicked on a button.  </a:t>
            </a:r>
            <a:r>
              <a:rPr lang="en-US" dirty="0" err="1">
                <a:sym typeface="Wingdings"/>
              </a:rPr>
              <a:t>onClick</a:t>
            </a:r>
            <a:r>
              <a:rPr lang="en-US" dirty="0">
                <a:sym typeface="Wingdings"/>
              </a:rPr>
              <a:t>-event()</a:t>
            </a:r>
          </a:p>
          <a:p>
            <a:pPr marL="711000" lvl="3">
              <a:buFontTx/>
              <a:buChar char="-"/>
            </a:pPr>
            <a:r>
              <a:rPr lang="en-US" dirty="0">
                <a:sym typeface="Wingdings"/>
              </a:rPr>
              <a:t>clicked on a page</a:t>
            </a:r>
          </a:p>
          <a:p>
            <a:pPr marL="711000" lvl="3">
              <a:buFontTx/>
              <a:buChar char="-"/>
            </a:pPr>
            <a:r>
              <a:rPr lang="en-US" dirty="0">
                <a:sym typeface="Wingdings"/>
              </a:rPr>
              <a:t>pressed on enter-key</a:t>
            </a:r>
          </a:p>
          <a:p>
            <a:endParaRPr lang="en-US" dirty="0">
              <a:sym typeface="Wingdings"/>
            </a:endParaRPr>
          </a:p>
        </p:txBody>
      </p:sp>
    </p:spTree>
    <p:extLst>
      <p:ext uri="{BB962C8B-B14F-4D97-AF65-F5344CB8AC3E}">
        <p14:creationId xmlns:p14="http://schemas.microsoft.com/office/powerpoint/2010/main" val="1468782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onclick</a:t>
            </a:r>
            <a:r>
              <a:rPr lang="en-US" dirty="0"/>
              <a:t> Event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26" y="2471292"/>
            <a:ext cx="6591300" cy="1104900"/>
          </a:xfrm>
          <a:prstGeom prst="rect">
            <a:avLst/>
          </a:prstGeom>
        </p:spPr>
      </p:pic>
    </p:spTree>
    <p:extLst>
      <p:ext uri="{BB962C8B-B14F-4D97-AF65-F5344CB8AC3E}">
        <p14:creationId xmlns:p14="http://schemas.microsoft.com/office/powerpoint/2010/main" val="1910004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1645295" y="133945"/>
            <a:ext cx="5853357" cy="1138588"/>
          </a:xfrm>
          <a:prstGeom prst="rect">
            <a:avLst/>
          </a:prstGeom>
        </p:spPr>
        <p:txBody>
          <a:bodyPr lIns="48212" tIns="48212" rIns="48212" bIns="48212" anchor="ctr" anchorCtr="0">
            <a:noAutofit/>
          </a:bodyPr>
          <a:lstStyle/>
          <a:p>
            <a:r>
              <a:rPr lang="en-US" dirty="0"/>
              <a:t>HTML + CSS</a:t>
            </a:r>
          </a:p>
        </p:txBody>
      </p:sp>
      <p:sp>
        <p:nvSpPr>
          <p:cNvPr id="65" name="Shape 65"/>
          <p:cNvSpPr txBox="1">
            <a:spLocks noGrp="1"/>
          </p:cNvSpPr>
          <p:nvPr>
            <p:ph type="body" idx="1"/>
          </p:nvPr>
        </p:nvSpPr>
        <p:spPr>
          <a:xfrm>
            <a:off x="1645295" y="1272533"/>
            <a:ext cx="6259031" cy="3315146"/>
          </a:xfrm>
          <a:prstGeom prst="rect">
            <a:avLst/>
          </a:prstGeom>
        </p:spPr>
        <p:txBody>
          <a:bodyPr lIns="48212" tIns="48212" rIns="48212" bIns="48212" anchor="ctr" anchorCtr="0">
            <a:noAutofit/>
          </a:bodyPr>
          <a:lstStyle/>
          <a:p>
            <a:pPr algn="ctr">
              <a:spcBef>
                <a:spcPts val="0"/>
              </a:spcBef>
              <a:buNone/>
            </a:pPr>
            <a:r>
              <a:rPr lang="en-US" b="1" dirty="0"/>
              <a:t>See:</a:t>
            </a:r>
          </a:p>
          <a:p>
            <a:pPr algn="ctr">
              <a:spcBef>
                <a:spcPts val="0"/>
              </a:spcBef>
              <a:buNone/>
            </a:pPr>
            <a:endParaRPr lang="en-US" b="1" dirty="0"/>
          </a:p>
          <a:p>
            <a:pPr algn="ctr">
              <a:spcBef>
                <a:spcPts val="0"/>
              </a:spcBef>
              <a:buNone/>
            </a:pPr>
            <a:r>
              <a:rPr lang="en-US" b="1" dirty="0">
                <a:solidFill>
                  <a:srgbClr val="0070C0"/>
                </a:solidFill>
                <a:highlight>
                  <a:srgbClr val="FFFF00"/>
                </a:highlight>
                <a:hlinkClick r:id="rId3"/>
              </a:rPr>
              <a:t>https://www.w3schools.com/</a:t>
            </a:r>
            <a:r>
              <a:rPr lang="en-US" b="1" dirty="0">
                <a:solidFill>
                  <a:srgbClr val="FF0000"/>
                </a:solidFill>
                <a:highlight>
                  <a:srgbClr val="FFFF00"/>
                </a:highlight>
                <a:hlinkClick r:id="rId3"/>
              </a:rPr>
              <a:t>html</a:t>
            </a:r>
            <a:endParaRPr lang="en-US" b="1" dirty="0">
              <a:solidFill>
                <a:srgbClr val="FF0000"/>
              </a:solidFill>
              <a:highlight>
                <a:srgbClr val="FFFF00"/>
              </a:highlight>
            </a:endParaRPr>
          </a:p>
          <a:p>
            <a:pPr algn="ctr">
              <a:spcBef>
                <a:spcPts val="0"/>
              </a:spcBef>
              <a:buNone/>
            </a:pPr>
            <a:endParaRPr lang="en-US" b="1" dirty="0">
              <a:solidFill>
                <a:srgbClr val="FF0000"/>
              </a:solidFill>
              <a:highlight>
                <a:srgbClr val="FFFF00"/>
              </a:highlight>
            </a:endParaRPr>
          </a:p>
          <a:p>
            <a:pPr algn="ctr">
              <a:spcBef>
                <a:spcPts val="0"/>
              </a:spcBef>
              <a:buNone/>
            </a:pPr>
            <a:r>
              <a:rPr lang="en-US" b="1" dirty="0">
                <a:solidFill>
                  <a:schemeClr val="bg1"/>
                </a:solidFill>
                <a:highlight>
                  <a:srgbClr val="000000"/>
                </a:highlight>
              </a:rPr>
              <a:t>And:</a:t>
            </a:r>
          </a:p>
          <a:p>
            <a:pPr algn="ctr">
              <a:spcBef>
                <a:spcPts val="0"/>
              </a:spcBef>
              <a:buNone/>
            </a:pPr>
            <a:endParaRPr lang="en-US" b="1" dirty="0">
              <a:solidFill>
                <a:srgbClr val="FF0000"/>
              </a:solidFill>
              <a:highlight>
                <a:srgbClr val="FFFF00"/>
              </a:highlight>
            </a:endParaRPr>
          </a:p>
          <a:p>
            <a:pPr algn="ctr">
              <a:spcBef>
                <a:spcPts val="0"/>
              </a:spcBef>
              <a:buNone/>
            </a:pPr>
            <a:r>
              <a:rPr lang="en-US" b="1" dirty="0">
                <a:solidFill>
                  <a:srgbClr val="C00000"/>
                </a:solidFill>
                <a:highlight>
                  <a:srgbClr val="FFFF00"/>
                </a:highlight>
              </a:rPr>
              <a:t>https://</a:t>
            </a:r>
            <a:r>
              <a:rPr lang="en-US" b="1" dirty="0" err="1">
                <a:solidFill>
                  <a:srgbClr val="C00000"/>
                </a:solidFill>
                <a:highlight>
                  <a:srgbClr val="FFFF00"/>
                </a:highlight>
              </a:rPr>
              <a:t>www.internetingishard.com</a:t>
            </a:r>
            <a:r>
              <a:rPr lang="en-US" b="1" dirty="0">
                <a:solidFill>
                  <a:srgbClr val="C00000"/>
                </a:solidFill>
                <a:highlight>
                  <a:srgbClr val="FFFF00"/>
                </a:highlight>
              </a:rPr>
              <a:t>/html-and-</a:t>
            </a:r>
            <a:r>
              <a:rPr lang="en-US" b="1" dirty="0" err="1">
                <a:solidFill>
                  <a:srgbClr val="C00000"/>
                </a:solidFill>
                <a:highlight>
                  <a:srgbClr val="FFFF00"/>
                </a:highlight>
              </a:rPr>
              <a:t>css</a:t>
            </a:r>
            <a:r>
              <a:rPr lang="en-US" b="1" dirty="0">
                <a:solidFill>
                  <a:srgbClr val="C00000"/>
                </a:solidFill>
                <a:highlight>
                  <a:srgbClr val="FFFF00"/>
                </a:highlight>
              </a:rPr>
              <a:t>/basic-web-pages/</a:t>
            </a:r>
          </a:p>
          <a:p>
            <a:pPr algn="ctr">
              <a:spcBef>
                <a:spcPts val="0"/>
              </a:spcBef>
              <a:buNone/>
            </a:pPr>
            <a:endParaRPr lang="en-US" b="1" dirty="0"/>
          </a:p>
          <a:p>
            <a:pPr algn="ctr">
              <a:spcBef>
                <a:spcPts val="0"/>
              </a:spcBef>
              <a:buNone/>
            </a:pPr>
            <a:endParaRPr lang="en-US" b="1"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Use “</a:t>
            </a:r>
            <a:r>
              <a:rPr lang="en-US" b="1" dirty="0"/>
              <a:t>let</a:t>
            </a:r>
            <a:r>
              <a:rPr lang="en-US" sz="5200" b="0" i="0" u="none" strike="noStrike" cap="none" dirty="0">
                <a:solidFill>
                  <a:srgbClr val="FFFFFF"/>
                </a:solidFill>
                <a:latin typeface="Helvetica Neue"/>
                <a:ea typeface="Helvetica Neue"/>
                <a:cs typeface="Helvetica Neue"/>
                <a:sym typeface="Helvetica Neue"/>
              </a:rPr>
              <a:t>” or “</a:t>
            </a:r>
            <a:r>
              <a:rPr lang="en-US" sz="5200" b="1" i="0" u="none" strike="noStrike" cap="none" dirty="0">
                <a:solidFill>
                  <a:srgbClr val="FFFFFF"/>
                </a:solidFill>
                <a:latin typeface="Helvetica Neue"/>
                <a:ea typeface="Helvetica Neue"/>
                <a:cs typeface="Helvetica Neue"/>
                <a:sym typeface="Helvetica Neue"/>
              </a:rPr>
              <a:t>const</a:t>
            </a:r>
            <a:r>
              <a:rPr lang="en-US" sz="5200" b="0" i="0" u="none" strike="noStrike" cap="none" dirty="0">
                <a:solidFill>
                  <a:srgbClr val="FFFFFF"/>
                </a:solidFill>
                <a:latin typeface="Helvetica Neue"/>
                <a:ea typeface="Helvetica Neue"/>
                <a:cs typeface="Helvetica Neue"/>
                <a:sym typeface="Helvetica Neue"/>
              </a:rPr>
              <a:t>” instead of “var”</a:t>
            </a:r>
          </a:p>
        </p:txBody>
      </p:sp>
      <p:sp>
        <p:nvSpPr>
          <p:cNvPr id="169" name="Shape 16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114300" indent="0">
              <a:buNone/>
            </a:pPr>
            <a:r>
              <a:rPr lang="en-US" dirty="0"/>
              <a:t>In modern JavaScript we have 3 ways to declare a variable and assign it a value:</a:t>
            </a:r>
          </a:p>
          <a:p>
            <a:pPr lvl="1"/>
            <a:r>
              <a:rPr lang="en-US" dirty="0">
                <a:solidFill>
                  <a:srgbClr val="FFC000"/>
                </a:solidFill>
              </a:rPr>
              <a:t>var</a:t>
            </a:r>
          </a:p>
          <a:p>
            <a:pPr lvl="1"/>
            <a:r>
              <a:rPr lang="en-US" dirty="0">
                <a:solidFill>
                  <a:srgbClr val="00B050"/>
                </a:solidFill>
              </a:rPr>
              <a:t>let a= 5;</a:t>
            </a:r>
          </a:p>
          <a:p>
            <a:pPr lvl="1"/>
            <a:r>
              <a:rPr lang="en-US" dirty="0"/>
              <a:t>const STATIC1=“</a:t>
            </a:r>
            <a:r>
              <a:rPr lang="en-US" dirty="0" err="1"/>
              <a:t>ik</a:t>
            </a:r>
            <a:r>
              <a:rPr lang="en-US" dirty="0"/>
              <a:t> ben static”</a:t>
            </a:r>
          </a:p>
        </p:txBody>
      </p:sp>
    </p:spTree>
    <p:extLst>
      <p:ext uri="{BB962C8B-B14F-4D97-AF65-F5344CB8AC3E}">
        <p14:creationId xmlns:p14="http://schemas.microsoft.com/office/powerpoint/2010/main" val="1662095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1" y="1456779"/>
            <a:ext cx="7176655" cy="3555102"/>
          </a:xfrm>
          <a:prstGeom prst="rect">
            <a:avLst/>
          </a:prstGeom>
        </p:spPr>
      </p:pic>
      <p:pic>
        <p:nvPicPr>
          <p:cNvPr id="16" name="Picture 15" descr="Text&#10;&#10;Description automatically generated with medium confidence">
            <a:extLst>
              <a:ext uri="{FF2B5EF4-FFF2-40B4-BE49-F238E27FC236}">
                <a16:creationId xmlns:a16="http://schemas.microsoft.com/office/drawing/2014/main" id="{F2DBBA94-1F6B-1B44-BFEC-6491D34F957B}"/>
              </a:ext>
            </a:extLst>
          </p:cNvPr>
          <p:cNvPicPr>
            <a:picLocks noChangeAspect="1"/>
          </p:cNvPicPr>
          <p:nvPr/>
        </p:nvPicPr>
        <p:blipFill>
          <a:blip r:embed="rId4"/>
          <a:stretch>
            <a:fillRect/>
          </a:stretch>
        </p:blipFill>
        <p:spPr>
          <a:xfrm>
            <a:off x="1297571" y="1966645"/>
            <a:ext cx="7120503" cy="3072938"/>
          </a:xfrm>
          <a:prstGeom prst="rect">
            <a:avLst/>
          </a:prstGeom>
        </p:spPr>
      </p:pic>
    </p:spTree>
    <p:extLst>
      <p:ext uri="{BB962C8B-B14F-4D97-AF65-F5344CB8AC3E}">
        <p14:creationId xmlns:p14="http://schemas.microsoft.com/office/powerpoint/2010/main" val="16866320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3</a:t>
            </a:r>
          </a:p>
        </p:txBody>
      </p:sp>
      <p:sp>
        <p:nvSpPr>
          <p:cNvPr id="3" name="Text Placeholder 2"/>
          <p:cNvSpPr>
            <a:spLocks noGrp="1"/>
          </p:cNvSpPr>
          <p:nvPr>
            <p:ph type="body" idx="1"/>
          </p:nvPr>
        </p:nvSpPr>
        <p:spPr/>
        <p:txBody>
          <a:bodyPr/>
          <a:lstStyle/>
          <a:p>
            <a:pPr marL="114300" indent="0" algn="ctr">
              <a:buNone/>
            </a:pPr>
            <a:r>
              <a:rPr lang="en-US" sz="3600" dirty="0">
                <a:solidFill>
                  <a:srgbClr val="FFC000"/>
                </a:solidFill>
              </a:rPr>
              <a:t>Adding a personalized welcome message</a:t>
            </a:r>
          </a:p>
          <a:p>
            <a:pPr marL="114300" indent="0" algn="ctr">
              <a:buNone/>
            </a:pPr>
            <a:endParaRPr lang="en-US" sz="3600" dirty="0">
              <a:solidFill>
                <a:srgbClr val="FFC000"/>
              </a:solidFill>
            </a:endParaRPr>
          </a:p>
        </p:txBody>
      </p:sp>
    </p:spTree>
    <p:extLst>
      <p:ext uri="{BB962C8B-B14F-4D97-AF65-F5344CB8AC3E}">
        <p14:creationId xmlns:p14="http://schemas.microsoft.com/office/powerpoint/2010/main" val="7333991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17764213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47800"/>
            <a:ext cx="5816600" cy="2235200"/>
          </a:xfrm>
          <a:prstGeom prst="rect">
            <a:avLst/>
          </a:prstGeom>
        </p:spPr>
      </p:pic>
    </p:spTree>
    <p:extLst>
      <p:ext uri="{BB962C8B-B14F-4D97-AF65-F5344CB8AC3E}">
        <p14:creationId xmlns:p14="http://schemas.microsoft.com/office/powerpoint/2010/main" val="19954310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549" y="265106"/>
            <a:ext cx="3562958" cy="4416136"/>
          </a:xfrm>
          <a:prstGeom prst="rect">
            <a:avLst/>
          </a:prstGeom>
        </p:spPr>
      </p:pic>
    </p:spTree>
    <p:extLst>
      <p:ext uri="{BB962C8B-B14F-4D97-AF65-F5344CB8AC3E}">
        <p14:creationId xmlns:p14="http://schemas.microsoft.com/office/powerpoint/2010/main" val="21047232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2044700"/>
            <a:ext cx="8255000" cy="1054100"/>
          </a:xfrm>
          <a:prstGeom prst="rect">
            <a:avLst/>
          </a:prstGeom>
        </p:spPr>
      </p:pic>
    </p:spTree>
    <p:extLst>
      <p:ext uri="{BB962C8B-B14F-4D97-AF65-F5344CB8AC3E}">
        <p14:creationId xmlns:p14="http://schemas.microsoft.com/office/powerpoint/2010/main" val="3759194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2DAC0383-60D4-E546-9AA5-06783659F5C6}"/>
              </a:ext>
            </a:extLst>
          </p:cNvPr>
          <p:cNvPicPr>
            <a:picLocks noChangeAspect="1"/>
          </p:cNvPicPr>
          <p:nvPr/>
        </p:nvPicPr>
        <p:blipFill>
          <a:blip r:embed="rId3"/>
          <a:stretch>
            <a:fillRect/>
          </a:stretch>
        </p:blipFill>
        <p:spPr>
          <a:xfrm>
            <a:off x="369269" y="2027156"/>
            <a:ext cx="8064500" cy="1879600"/>
          </a:xfrm>
          <a:prstGeom prst="rect">
            <a:avLst/>
          </a:prstGeom>
        </p:spPr>
      </p:pic>
    </p:spTree>
    <p:extLst>
      <p:ext uri="{BB962C8B-B14F-4D97-AF65-F5344CB8AC3E}">
        <p14:creationId xmlns:p14="http://schemas.microsoft.com/office/powerpoint/2010/main" val="3204791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87595D3C-BA50-8148-8BE7-82A61A52C074}"/>
              </a:ext>
            </a:extLst>
          </p:cNvPr>
          <p:cNvPicPr>
            <a:picLocks noChangeAspect="1"/>
          </p:cNvPicPr>
          <p:nvPr/>
        </p:nvPicPr>
        <p:blipFill>
          <a:blip r:embed="rId3"/>
          <a:stretch>
            <a:fillRect/>
          </a:stretch>
        </p:blipFill>
        <p:spPr>
          <a:xfrm>
            <a:off x="539750" y="1443711"/>
            <a:ext cx="8064500" cy="2692400"/>
          </a:xfrm>
          <a:prstGeom prst="rect">
            <a:avLst/>
          </a:prstGeom>
        </p:spPr>
      </p:pic>
    </p:spTree>
    <p:extLst>
      <p:ext uri="{BB962C8B-B14F-4D97-AF65-F5344CB8AC3E}">
        <p14:creationId xmlns:p14="http://schemas.microsoft.com/office/powerpoint/2010/main" val="4042218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720624B0-888A-3C4E-9FE5-6BD5DCC884BA}"/>
              </a:ext>
            </a:extLst>
          </p:cNvPr>
          <p:cNvPicPr>
            <a:picLocks noChangeAspect="1"/>
          </p:cNvPicPr>
          <p:nvPr/>
        </p:nvPicPr>
        <p:blipFill>
          <a:blip r:embed="rId3"/>
          <a:stretch>
            <a:fillRect/>
          </a:stretch>
        </p:blipFill>
        <p:spPr>
          <a:xfrm>
            <a:off x="618307" y="1182499"/>
            <a:ext cx="8026400" cy="2971800"/>
          </a:xfrm>
          <a:prstGeom prst="rect">
            <a:avLst/>
          </a:prstGeom>
        </p:spPr>
      </p:pic>
    </p:spTree>
    <p:extLst>
      <p:ext uri="{BB962C8B-B14F-4D97-AF65-F5344CB8AC3E}">
        <p14:creationId xmlns:p14="http://schemas.microsoft.com/office/powerpoint/2010/main" val="1265521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 - language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397000"/>
            <a:ext cx="8242300" cy="2336800"/>
          </a:xfrm>
          <a:prstGeom prst="rect">
            <a:avLst/>
          </a:prstGeom>
        </p:spPr>
      </p:pic>
    </p:spTree>
    <p:extLst>
      <p:ext uri="{BB962C8B-B14F-4D97-AF65-F5344CB8AC3E}">
        <p14:creationId xmlns:p14="http://schemas.microsoft.com/office/powerpoint/2010/main" val="15905530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idx="1"/>
          </p:nvPr>
        </p:nvSpPr>
        <p:spPr/>
        <p:txBody>
          <a:bodyPr/>
          <a:lstStyle/>
          <a:p>
            <a:r>
              <a:rPr lang="en-US" dirty="0"/>
              <a:t>https://</a:t>
            </a:r>
            <a:r>
              <a:rPr lang="en-US" dirty="0" err="1"/>
              <a:t>github.com</a:t>
            </a:r>
            <a:r>
              <a:rPr lang="en-US" dirty="0"/>
              <a:t>/</a:t>
            </a:r>
            <a:r>
              <a:rPr lang="en-US" dirty="0" err="1"/>
              <a:t>mdn</a:t>
            </a:r>
            <a:r>
              <a:rPr lang="en-US" dirty="0"/>
              <a:t>/beginner-html-site-scripted/blob/</a:t>
            </a:r>
            <a:r>
              <a:rPr lang="en-US" dirty="0" err="1"/>
              <a:t>gh</a:t>
            </a:r>
            <a:r>
              <a:rPr lang="en-US" dirty="0"/>
              <a:t>-pages/scripts/</a:t>
            </a:r>
            <a:r>
              <a:rPr lang="en-US" dirty="0" err="1"/>
              <a:t>main.js</a:t>
            </a:r>
            <a:endParaRPr lang="en-US" dirty="0"/>
          </a:p>
        </p:txBody>
      </p:sp>
    </p:spTree>
    <p:extLst>
      <p:ext uri="{BB962C8B-B14F-4D97-AF65-F5344CB8AC3E}">
        <p14:creationId xmlns:p14="http://schemas.microsoft.com/office/powerpoint/2010/main" val="9647988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4800" dirty="0"/>
              <a:t>Iterators/ Loops</a:t>
            </a:r>
          </a:p>
        </p:txBody>
      </p:sp>
    </p:spTree>
    <p:extLst>
      <p:ext uri="{BB962C8B-B14F-4D97-AF65-F5344CB8AC3E}">
        <p14:creationId xmlns:p14="http://schemas.microsoft.com/office/powerpoint/2010/main" val="824829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Iterators</a:t>
            </a:r>
          </a:p>
        </p:txBody>
      </p:sp>
      <p:sp>
        <p:nvSpPr>
          <p:cNvPr id="236" name="Shape 236"/>
          <p:cNvSpPr/>
          <p:nvPr/>
        </p:nvSpPr>
        <p:spPr>
          <a:xfrm>
            <a:off x="800525" y="1419825"/>
            <a:ext cx="6658500" cy="2304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while</a:t>
            </a:r>
            <a:r>
              <a:rPr lang="en-US" sz="2600" b="0" i="0" u="none" strike="noStrike" cap="none" dirty="0">
                <a:solidFill>
                  <a:srgbClr val="F8F8F8"/>
                </a:solidFill>
                <a:latin typeface="Consolas"/>
                <a:ea typeface="Consolas"/>
                <a:cs typeface="Consolas"/>
                <a:sym typeface="Consolas"/>
              </a:rPr>
              <a:t> (expression)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err="1">
                <a:solidFill>
                  <a:srgbClr val="F8F8F8"/>
                </a:solidFill>
                <a:latin typeface="Consolas"/>
                <a:ea typeface="Consolas"/>
                <a:cs typeface="Consolas"/>
                <a:sym typeface="Consolas"/>
              </a:rPr>
              <a:t>init</a:t>
            </a:r>
            <a:r>
              <a:rPr lang="en-US" sz="2600" b="0" i="0" u="none" strike="noStrike" cap="none" dirty="0">
                <a:solidFill>
                  <a:srgbClr val="F8F8F8"/>
                </a:solidFill>
                <a:latin typeface="Consolas"/>
                <a:ea typeface="Consolas"/>
                <a:cs typeface="Consolas"/>
                <a:sym typeface="Consolas"/>
              </a:rPr>
              <a:t>; expression; update)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(variable </a:t>
            </a:r>
            <a:r>
              <a:rPr lang="en-US" sz="2600" b="0" i="0" u="none" strike="noStrike" cap="none" dirty="0">
                <a:solidFill>
                  <a:srgbClr val="E28964"/>
                </a:solidFill>
                <a:latin typeface="Consolas"/>
                <a:ea typeface="Consolas"/>
                <a:cs typeface="Consolas"/>
                <a:sym typeface="Consolas"/>
              </a:rPr>
              <a:t>of</a:t>
            </a:r>
            <a:r>
              <a:rPr lang="en-US" sz="2600" b="0" i="0" u="none" strike="noStrike" cap="none" dirty="0">
                <a:solidFill>
                  <a:srgbClr val="F8F8F8"/>
                </a:solidFill>
                <a:latin typeface="Consolas"/>
                <a:ea typeface="Consolas"/>
                <a:cs typeface="Consolas"/>
                <a:sym typeface="Consolas"/>
              </a:rPr>
              <a:t> object)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lvl="0">
              <a:buClr>
                <a:srgbClr val="E28964"/>
              </a:buClr>
              <a:buSzPct val="25000"/>
            </a:pPr>
            <a:r>
              <a:rPr lang="en-US" sz="2600" dirty="0">
                <a:solidFill>
                  <a:srgbClr val="E28964"/>
                </a:solidFill>
                <a:latin typeface="Consolas"/>
                <a:ea typeface="Consolas"/>
                <a:cs typeface="Consolas"/>
                <a:sym typeface="Consolas"/>
              </a:rPr>
              <a:t>for</a:t>
            </a:r>
            <a:r>
              <a:rPr lang="en-US" sz="2600" dirty="0">
                <a:solidFill>
                  <a:srgbClr val="F8F8F8"/>
                </a:solidFill>
                <a:latin typeface="Consolas"/>
                <a:ea typeface="Consolas"/>
                <a:cs typeface="Consolas"/>
                <a:sym typeface="Consolas"/>
              </a:rPr>
              <a:t> (variable </a:t>
            </a:r>
            <a:r>
              <a:rPr lang="en-US" sz="2600" dirty="0">
                <a:solidFill>
                  <a:srgbClr val="E28964"/>
                </a:solidFill>
                <a:latin typeface="Consolas"/>
                <a:ea typeface="Consolas"/>
                <a:cs typeface="Consolas"/>
                <a:sym typeface="Consolas"/>
              </a:rPr>
              <a:t>in</a:t>
            </a:r>
            <a:r>
              <a:rPr lang="en-US" sz="2600" dirty="0">
                <a:solidFill>
                  <a:srgbClr val="F8F8F8"/>
                </a:solidFill>
                <a:latin typeface="Consolas"/>
                <a:ea typeface="Consolas"/>
                <a:cs typeface="Consolas"/>
                <a:sym typeface="Consolas"/>
              </a:rPr>
              <a:t> object) { ..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nl-NL" dirty="0"/>
              <a:t>let </a:t>
            </a:r>
            <a:r>
              <a:rPr lang="mr-IN" dirty="0" err="1"/>
              <a:t>list</a:t>
            </a:r>
            <a:r>
              <a:rPr lang="mr-IN" dirty="0"/>
              <a:t> = [4, 5, 6];</a:t>
            </a:r>
            <a:endParaRPr lang="nl-NL" dirty="0"/>
          </a:p>
          <a:p>
            <a:r>
              <a:rPr lang="mr-IN" dirty="0" err="1"/>
              <a:t>for</a:t>
            </a:r>
            <a:r>
              <a:rPr lang="mr-IN" dirty="0"/>
              <a:t> (</a:t>
            </a:r>
            <a:r>
              <a:rPr lang="nl-NL" dirty="0"/>
              <a:t>let</a:t>
            </a:r>
            <a:r>
              <a:rPr lang="mr-IN" dirty="0"/>
              <a:t> </a:t>
            </a:r>
            <a:r>
              <a:rPr lang="mr-IN" dirty="0" err="1">
                <a:solidFill>
                  <a:srgbClr val="FFC000"/>
                </a:solidFill>
              </a:rPr>
              <a:t>in</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"0", "1", "2" </a:t>
            </a:r>
            <a:r>
              <a:rPr lang="mr-IN" dirty="0"/>
              <a:t>} </a:t>
            </a:r>
            <a:endParaRPr lang="nl-NL" dirty="0"/>
          </a:p>
          <a:p>
            <a:r>
              <a:rPr lang="mr-IN" dirty="0" err="1"/>
              <a:t>for</a:t>
            </a:r>
            <a:r>
              <a:rPr lang="mr-IN" dirty="0"/>
              <a:t> (</a:t>
            </a:r>
            <a:r>
              <a:rPr lang="nl-NL" dirty="0"/>
              <a:t>let</a:t>
            </a:r>
            <a:r>
              <a:rPr lang="mr-IN" dirty="0"/>
              <a:t> </a:t>
            </a:r>
            <a:r>
              <a:rPr lang="mr-IN" dirty="0" err="1"/>
              <a:t>i</a:t>
            </a:r>
            <a:r>
              <a:rPr lang="mr-IN" dirty="0"/>
              <a:t> </a:t>
            </a:r>
            <a:r>
              <a:rPr lang="mr-IN" dirty="0">
                <a:solidFill>
                  <a:srgbClr val="FFC000"/>
                </a:solidFill>
              </a:rPr>
              <a:t>of</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"4", "5", "6" </a:t>
            </a:r>
            <a:r>
              <a:rPr lang="mr-IN" dirty="0"/>
              <a:t>}</a:t>
            </a:r>
            <a:endParaRPr lang="en-US" dirty="0"/>
          </a:p>
        </p:txBody>
      </p:sp>
    </p:spTree>
    <p:extLst>
      <p:ext uri="{BB962C8B-B14F-4D97-AF65-F5344CB8AC3E}">
        <p14:creationId xmlns:p14="http://schemas.microsoft.com/office/powerpoint/2010/main" val="6476949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50" y="226223"/>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64" name="Shape 264"/>
          <p:cNvSpPr/>
          <p:nvPr/>
        </p:nvSpPr>
        <p:spPr>
          <a:xfrm>
            <a:off x="1070546" y="1821650"/>
            <a:ext cx="7530300"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beers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'Heineken'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'Amstel'</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err="1">
                <a:solidFill>
                  <a:srgbClr val="65B042"/>
                </a:solidFill>
                <a:latin typeface="Consolas"/>
                <a:ea typeface="Consolas"/>
                <a:cs typeface="Consolas"/>
                <a:sym typeface="Consolas"/>
              </a:rPr>
              <a:t>Jupiler</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cars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new</a:t>
            </a:r>
            <a:r>
              <a:rPr lang="en-US" sz="1900" b="0" i="0" u="none" strike="noStrike" cap="none" dirty="0">
                <a:solidFill>
                  <a:srgbClr val="F8F8F8"/>
                </a:solidFill>
                <a:latin typeface="Consolas"/>
                <a:ea typeface="Consolas"/>
                <a:cs typeface="Consolas"/>
                <a:sym typeface="Consolas"/>
              </a:rPr>
              <a:t> </a:t>
            </a:r>
            <a:r>
              <a:rPr lang="en-US" sz="1900" b="0" i="0" u="sng" strike="noStrike" cap="none" dirty="0">
                <a:solidFill>
                  <a:srgbClr val="F8F8F8"/>
                </a:solidFill>
                <a:latin typeface="Consolas"/>
                <a:ea typeface="Consolas"/>
                <a:cs typeface="Consolas"/>
                <a:sym typeface="Consolas"/>
              </a:rPr>
              <a:t>Array</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"Saab"</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"Volvo"</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"BMW"</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err="1">
                <a:solidFill>
                  <a:srgbClr val="F8F8F8"/>
                </a:solidFill>
                <a:latin typeface="Consolas"/>
                <a:ea typeface="Consolas"/>
                <a:cs typeface="Consolas"/>
                <a:sym typeface="Consolas"/>
              </a:rPr>
              <a:t>beers.</a:t>
            </a:r>
            <a:r>
              <a:rPr lang="en-US" sz="1900" b="0" i="0" u="none" strike="noStrike" cap="none" dirty="0" err="1">
                <a:solidFill>
                  <a:srgbClr val="CF6A4C"/>
                </a:solidFill>
                <a:latin typeface="Consolas"/>
                <a:ea typeface="Consolas"/>
                <a:cs typeface="Consolas"/>
                <a:sym typeface="Consolas"/>
              </a:rPr>
              <a:t>length</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3</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x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beers[</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x =&gt; 'Heineken'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Arrays</a:t>
            </a:r>
          </a:p>
        </p:txBody>
      </p:sp>
      <p:sp>
        <p:nvSpPr>
          <p:cNvPr id="270" name="Shape 270"/>
          <p:cNvSpPr/>
          <p:nvPr/>
        </p:nvSpPr>
        <p:spPr>
          <a:xfrm>
            <a:off x="775971" y="1460000"/>
            <a:ext cx="7698300" cy="2223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beers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'Heineken'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'Amstel'</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err="1">
                <a:solidFill>
                  <a:srgbClr val="65B042"/>
                </a:solidFill>
                <a:latin typeface="Consolas"/>
                <a:ea typeface="Consolas"/>
                <a:cs typeface="Consolas"/>
                <a:sym typeface="Consolas"/>
              </a:rPr>
              <a:t>Jupiler</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dirty="0">
                <a:solidFill>
                  <a:srgbClr val="F8F8F8"/>
                </a:solidFill>
                <a:latin typeface="Consolas"/>
                <a:ea typeface="Consolas"/>
                <a:cs typeface="Consolas"/>
                <a:sym typeface="Consolas"/>
              </a:rPr>
              <a:t>beers[</a:t>
            </a:r>
            <a:r>
              <a:rPr lang="en-US" sz="1900" b="0" i="0" u="none" strike="noStrike" cap="none" dirty="0">
                <a:solidFill>
                  <a:srgbClr val="3387CC"/>
                </a:solidFill>
                <a:latin typeface="Consolas"/>
                <a:ea typeface="Consolas"/>
                <a:cs typeface="Consolas"/>
                <a:sym typeface="Consolas"/>
              </a:rPr>
              <a:t>5</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'Palm'</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err="1">
                <a:solidFill>
                  <a:srgbClr val="F8F8F8"/>
                </a:solidFill>
                <a:latin typeface="Consolas"/>
                <a:ea typeface="Consolas"/>
                <a:cs typeface="Consolas"/>
                <a:sym typeface="Consolas"/>
              </a:rPr>
              <a:t>beers.</a:t>
            </a:r>
            <a:r>
              <a:rPr lang="en-US" sz="1900" b="0" i="0" u="none" strike="noStrike" cap="none" dirty="0" err="1">
                <a:solidFill>
                  <a:srgbClr val="CF6A4C"/>
                </a:solidFill>
                <a:latin typeface="Consolas"/>
                <a:ea typeface="Consolas"/>
                <a:cs typeface="Consolas"/>
                <a:sym typeface="Consolas"/>
              </a:rPr>
              <a:t>length</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6 (!)</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(beers[</a:t>
            </a:r>
            <a:r>
              <a:rPr lang="en-US" sz="1900" b="0" i="0" u="none" strike="noStrike" cap="none" dirty="0">
                <a:solidFill>
                  <a:srgbClr val="3387CC"/>
                </a:solidFill>
                <a:latin typeface="Consolas"/>
                <a:ea typeface="Consolas"/>
                <a:cs typeface="Consolas"/>
                <a:sym typeface="Consolas"/>
              </a:rPr>
              <a:t>3</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undefined (!)</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dirty="0">
                <a:solidFill>
                  <a:srgbClr val="F8F8F8"/>
                </a:solidFill>
                <a:latin typeface="Consolas"/>
                <a:ea typeface="Consolas"/>
                <a:cs typeface="Consolas"/>
                <a:sym typeface="Consolas"/>
              </a:rPr>
              <a:t>beers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 , </a:t>
            </a:r>
            <a:r>
              <a:rPr lang="en-US" sz="1900" b="0" i="0" u="none" strike="noStrike" cap="none" dirty="0">
                <a:solidFill>
                  <a:srgbClr val="65B042"/>
                </a:solidFill>
                <a:latin typeface="Consolas"/>
                <a:ea typeface="Consolas"/>
                <a:cs typeface="Consolas"/>
                <a:sym typeface="Consolas"/>
              </a:rPr>
              <a:t>'Heineken'</a:t>
            </a:r>
            <a:r>
              <a:rPr lang="en-US" sz="1900" b="0" i="0" u="none" strike="noStrike" cap="none" dirty="0">
                <a:solidFill>
                  <a:srgbClr val="F8F8F8"/>
                </a:solidFill>
                <a:latin typeface="Consolas"/>
                <a:ea typeface="Consolas"/>
                <a:cs typeface="Consolas"/>
                <a:sym typeface="Consolas"/>
              </a:rPr>
              <a:t>, , </a:t>
            </a:r>
            <a:r>
              <a:rPr lang="en-US" sz="1900" b="0" i="0" u="none" strike="noStrike" cap="none" dirty="0">
                <a:solidFill>
                  <a:srgbClr val="65B042"/>
                </a:solidFill>
                <a:latin typeface="Consolas"/>
                <a:ea typeface="Consolas"/>
                <a:cs typeface="Consolas"/>
                <a:sym typeface="Consolas"/>
              </a:rPr>
              <a:t>'Amstel'</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err="1">
                <a:solidFill>
                  <a:srgbClr val="F8F8F8"/>
                </a:solidFill>
                <a:latin typeface="Consolas"/>
                <a:ea typeface="Consolas"/>
                <a:cs typeface="Consolas"/>
                <a:sym typeface="Consolas"/>
              </a:rPr>
              <a:t>beers.</a:t>
            </a:r>
            <a:r>
              <a:rPr lang="en-US" sz="1900" b="0" i="0" u="none" strike="noStrike" cap="none" dirty="0" err="1">
                <a:solidFill>
                  <a:srgbClr val="CF6A4C"/>
                </a:solidFill>
                <a:latin typeface="Consolas"/>
                <a:ea typeface="Consolas"/>
                <a:cs typeface="Consolas"/>
                <a:sym typeface="Consolas"/>
              </a:rPr>
              <a:t>length</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4 (!)</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
        <p:nvSpPr>
          <p:cNvPr id="281" name="Shape 281"/>
          <p:cNvSpPr/>
          <p:nvPr/>
        </p:nvSpPr>
        <p:spPr>
          <a:xfrm>
            <a:off x="2328406" y="2314719"/>
            <a:ext cx="6402900"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let</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b="0" i="0" u="none" strike="noStrike" cap="none"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err="1">
                <a:solidFill>
                  <a:srgbClr val="F8F8F8"/>
                </a:solidFill>
                <a:latin typeface="Consolas"/>
                <a:ea typeface="Consolas"/>
                <a:cs typeface="Consolas"/>
                <a:sym typeface="Consolas"/>
              </a:rPr>
              <a:t>car.make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err="1">
                <a:solidFill>
                  <a:srgbClr val="F8F8F8"/>
                </a:solidFill>
                <a:latin typeface="Consolas"/>
                <a:ea typeface="Consolas"/>
                <a:cs typeface="Consolas"/>
                <a:sym typeface="Consolas"/>
              </a:rPr>
              <a:t>car.model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err="1">
                <a:solidFill>
                  <a:srgbClr val="F8F8F8"/>
                </a:solidFill>
                <a:latin typeface="Consolas"/>
                <a:ea typeface="Consolas"/>
                <a:cs typeface="Consolas"/>
                <a:sym typeface="Consolas"/>
              </a:rPr>
              <a:t>car.year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endParaRPr lang="en-US" sz="2600"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F8F8F8"/>
              </a:solidFill>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Requirements</a:t>
            </a:r>
          </a:p>
        </p:txBody>
      </p:sp>
      <p:sp>
        <p:nvSpPr>
          <p:cNvPr id="66" name="Shape 6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dirty="0"/>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installed !</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FFC000"/>
                </a:solidFill>
                <a:latin typeface="Helvetica Neue"/>
                <a:ea typeface="Helvetica Neue"/>
                <a:cs typeface="Helvetica Neue"/>
                <a:sym typeface="Helvetica Neue"/>
              </a:rPr>
              <a:t>Chrome</a:t>
            </a:r>
            <a:r>
              <a:rPr lang="en-US" sz="2400" b="0" i="0" u="none" strike="noStrike" cap="none" dirty="0">
                <a:solidFill>
                  <a:srgbClr val="FFFFFF"/>
                </a:solidFill>
                <a:latin typeface="Helvetica Neue"/>
                <a:ea typeface="Helvetica Neue"/>
                <a:cs typeface="Helvetica Neue"/>
                <a:sym typeface="Helvetica Neue"/>
              </a:rPr>
              <a:t> installed</a:t>
            </a:r>
          </a:p>
          <a:p>
            <a:pPr marL="0" marR="0" lvl="0" indent="0" algn="ctr" rtl="0">
              <a:lnSpc>
                <a:spcPct val="100000"/>
              </a:lnSpc>
              <a:spcBef>
                <a:spcPts val="2700"/>
              </a:spcBef>
              <a:spcAft>
                <a:spcPts val="0"/>
              </a:spcAft>
              <a:buClr>
                <a:srgbClr val="FFFFFF"/>
              </a:buClr>
              <a:buSzPct val="75000"/>
              <a:buNone/>
            </a:pPr>
            <a:r>
              <a:rPr lang="en-US" dirty="0"/>
              <a:t>Use </a:t>
            </a:r>
            <a:r>
              <a:rPr lang="en-US" dirty="0">
                <a:solidFill>
                  <a:srgbClr val="FFFF00"/>
                </a:solidFill>
              </a:rPr>
              <a:t>Visual Studio IDE</a:t>
            </a:r>
            <a:endParaRPr lang="en-US" sz="2400" b="0" i="1" u="none" strike="noStrike" cap="none" dirty="0">
              <a:solidFill>
                <a:srgbClr val="FFFF00"/>
              </a:solidFill>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6591677" y="2694780"/>
            <a:ext cx="601088" cy="601088"/>
          </a:xfrm>
          <a:prstGeom prst="rect">
            <a:avLst/>
          </a:prstGeom>
        </p:spPr>
      </p:pic>
      <p:pic>
        <p:nvPicPr>
          <p:cNvPr id="4" name="Picture 3"/>
          <p:cNvPicPr>
            <a:picLocks noChangeAspect="1"/>
          </p:cNvPicPr>
          <p:nvPr/>
        </p:nvPicPr>
        <p:blipFill>
          <a:blip r:embed="rId4"/>
          <a:stretch>
            <a:fillRect/>
          </a:stretch>
        </p:blipFill>
        <p:spPr>
          <a:xfrm>
            <a:off x="6591677" y="2098390"/>
            <a:ext cx="574313" cy="35033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Associative Array /</a:t>
            </a:r>
          </a:p>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Dictionary</a:t>
            </a:r>
          </a:p>
        </p:txBody>
      </p:sp>
      <p:sp>
        <p:nvSpPr>
          <p:cNvPr id="287" name="Shape 287"/>
          <p:cNvSpPr/>
          <p:nvPr/>
        </p:nvSpPr>
        <p:spPr>
          <a:xfrm>
            <a:off x="1978831" y="1902023"/>
            <a:ext cx="4804589"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let</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3" name="Shape 293"/>
          <p:cNvSpPr/>
          <p:nvPr/>
        </p:nvSpPr>
        <p:spPr>
          <a:xfrm>
            <a:off x="2666174" y="1272446"/>
            <a:ext cx="5013168" cy="2498442"/>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let</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make: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model: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year: </a:t>
            </a:r>
            <a:r>
              <a:rPr lang="en-US" sz="2600" b="0" i="0" u="none" strike="noStrike" cap="none" dirty="0">
                <a:solidFill>
                  <a:srgbClr val="3387CC"/>
                </a:solidFill>
                <a:latin typeface="Consolas"/>
                <a:ea typeface="Consolas"/>
                <a:cs typeface="Consolas"/>
                <a:sym typeface="Consolas"/>
              </a:rPr>
              <a:t>1969</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a:t>JSON</a:t>
            </a:r>
          </a:p>
        </p:txBody>
      </p:sp>
    </p:spTree>
    <p:extLst>
      <p:ext uri="{BB962C8B-B14F-4D97-AF65-F5344CB8AC3E}">
        <p14:creationId xmlns:p14="http://schemas.microsoft.com/office/powerpoint/2010/main" val="5946663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669726" y="227742"/>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9" name="Shape 29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none" strike="noStrike" cap="none" dirty="0">
                <a:solidFill>
                  <a:srgbClr val="FFFFFF"/>
                </a:solidFill>
                <a:latin typeface="Helvetica Neue"/>
                <a:ea typeface="Helvetica Neue"/>
                <a:cs typeface="Helvetica Neue"/>
                <a:sym typeface="Helvetica Neue"/>
              </a:rPr>
              <a:t>JavaScript Object Notation</a:t>
            </a:r>
            <a:r>
              <a:rPr lang="en-US" dirty="0"/>
              <a:t> </a:t>
            </a:r>
          </a:p>
          <a:p>
            <a:pPr marL="0" lvl="0" indent="0" algn="ctr">
              <a:spcBef>
                <a:spcPts val="0"/>
              </a:spcBef>
              <a:buNone/>
            </a:pPr>
            <a:endParaRPr lang="en-US" dirty="0"/>
          </a:p>
          <a:p>
            <a:pPr marL="0" lvl="0" indent="0" algn="ctr">
              <a:spcBef>
                <a:spcPts val="0"/>
              </a:spcBef>
              <a:buNone/>
            </a:pPr>
            <a:r>
              <a:rPr lang="en-US" dirty="0">
                <a:solidFill>
                  <a:srgbClr val="FFC000"/>
                </a:solidFill>
              </a:rPr>
              <a:t>A common use of JSON is:</a:t>
            </a:r>
          </a:p>
          <a:p>
            <a:pPr marL="279400" lvl="1" indent="0" algn="ctr">
              <a:spcBef>
                <a:spcPts val="0"/>
              </a:spcBef>
              <a:buNone/>
            </a:pPr>
            <a:r>
              <a:rPr lang="en-US" dirty="0">
                <a:solidFill>
                  <a:srgbClr val="FFC000"/>
                </a:solidFill>
              </a:rPr>
              <a:t> to exchange data to/from a web server.</a:t>
            </a:r>
            <a:endParaRPr lang="en-US" b="0" i="0" u="none" strike="noStrike" cap="none" dirty="0">
              <a:solidFill>
                <a:srgbClr val="FFC000"/>
              </a:solidFill>
              <a:sym typeface="Helvetica Neue"/>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9402197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Valid JSON </a:t>
            </a:r>
          </a:p>
        </p:txBody>
      </p:sp>
      <p:sp>
        <p:nvSpPr>
          <p:cNvPr id="3" name="Text Placeholder 2"/>
          <p:cNvSpPr>
            <a:spLocks noGrp="1"/>
          </p:cNvSpPr>
          <p:nvPr>
            <p:ph type="body" idx="1"/>
          </p:nvPr>
        </p:nvSpPr>
        <p:spPr/>
        <p:txBody>
          <a:bodyPr/>
          <a:lstStyle/>
          <a:p>
            <a:pPr marL="2108200" lvl="7" indent="0">
              <a:buNone/>
            </a:pPr>
            <a:r>
              <a:rPr lang="nl-NL" dirty="0">
                <a:solidFill>
                  <a:srgbClr val="FFC000"/>
                </a:solidFill>
              </a:rPr>
              <a:t>let</a:t>
            </a:r>
            <a:r>
              <a:rPr lang="mr-IN" dirty="0">
                <a:solidFill>
                  <a:srgbClr val="FFC000"/>
                </a:solidFill>
              </a:rPr>
              <a:t> </a:t>
            </a:r>
            <a:r>
              <a:rPr lang="mr-IN" dirty="0" err="1">
                <a:solidFill>
                  <a:schemeClr val="bg1"/>
                </a:solidFill>
              </a:rPr>
              <a:t>obj</a:t>
            </a:r>
            <a:r>
              <a:rPr lang="mr-IN" dirty="0">
                <a:solidFill>
                  <a:schemeClr val="bg1"/>
                </a:solidFill>
              </a:rPr>
              <a:t> </a:t>
            </a:r>
            <a:r>
              <a:rPr lang="mr-IN" dirty="0">
                <a:solidFill>
                  <a:srgbClr val="FFC000"/>
                </a:solidFill>
              </a:rPr>
              <a:t>= { </a:t>
            </a:r>
            <a:endParaRPr lang="nl-NL" dirty="0">
              <a:solidFill>
                <a:srgbClr val="FFC000"/>
              </a:solidFill>
            </a:endParaRPr>
          </a:p>
          <a:p>
            <a:pPr marL="2108200" lvl="7" indent="0">
              <a:buNone/>
            </a:pPr>
            <a:r>
              <a:rPr lang="nl-NL" dirty="0">
                <a:solidFill>
                  <a:srgbClr val="92D050"/>
                </a:solidFill>
              </a:rPr>
              <a:t>    </a:t>
            </a:r>
            <a:r>
              <a:rPr lang="mr-IN" dirty="0">
                <a:solidFill>
                  <a:srgbClr val="92D050"/>
                </a:solidFill>
              </a:rPr>
              <a:t>"</a:t>
            </a:r>
            <a:r>
              <a:rPr lang="mr-IN" dirty="0" err="1">
                <a:solidFill>
                  <a:srgbClr val="92D050"/>
                </a:solidFill>
              </a:rPr>
              <a:t>name</a:t>
            </a:r>
            <a:r>
              <a:rPr lang="mr-IN" dirty="0">
                <a:solidFill>
                  <a:srgbClr val="92D050"/>
                </a:solidFill>
              </a:rPr>
              <a:t>":</a:t>
            </a:r>
            <a:r>
              <a:rPr lang="mr-IN" dirty="0">
                <a:solidFill>
                  <a:schemeClr val="bg1"/>
                </a:solidFill>
              </a:rPr>
              <a:t>"</a:t>
            </a:r>
            <a:r>
              <a:rPr lang="mr-IN" dirty="0" err="1">
                <a:solidFill>
                  <a:schemeClr val="bg1"/>
                </a:solidFill>
              </a:rPr>
              <a:t>John</a:t>
            </a:r>
            <a:r>
              <a:rPr lang="mr-IN" dirty="0">
                <a:solidFill>
                  <a:schemeClr val="bg1"/>
                </a:solidFill>
              </a:rPr>
              <a:t>"</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nl-NL" dirty="0">
                <a:solidFill>
                  <a:srgbClr val="92D050"/>
                </a:solidFill>
              </a:rPr>
              <a:t>   </a:t>
            </a:r>
            <a:r>
              <a:rPr lang="mr-IN" dirty="0">
                <a:solidFill>
                  <a:srgbClr val="92D050"/>
                </a:solidFill>
              </a:rPr>
              <a:t>"age":</a:t>
            </a:r>
            <a:r>
              <a:rPr lang="mr-IN" dirty="0">
                <a:solidFill>
                  <a:schemeClr val="bg1"/>
                </a:solidFill>
              </a:rPr>
              <a:t>30</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nl-NL" dirty="0">
                <a:solidFill>
                  <a:srgbClr val="92D050"/>
                </a:solidFill>
              </a:rPr>
              <a:t>   </a:t>
            </a:r>
            <a:r>
              <a:rPr lang="mr-IN" dirty="0">
                <a:solidFill>
                  <a:srgbClr val="92D050"/>
                </a:solidFill>
              </a:rPr>
              <a:t>"</a:t>
            </a:r>
            <a:r>
              <a:rPr lang="mr-IN" dirty="0" err="1">
                <a:solidFill>
                  <a:srgbClr val="92D050"/>
                </a:solidFill>
              </a:rPr>
              <a:t>city</a:t>
            </a:r>
            <a:r>
              <a:rPr lang="mr-IN" dirty="0">
                <a:solidFill>
                  <a:srgbClr val="92D050"/>
                </a:solidFill>
              </a:rPr>
              <a:t>":</a:t>
            </a:r>
            <a:r>
              <a:rPr lang="mr-IN" dirty="0">
                <a:solidFill>
                  <a:schemeClr val="bg1"/>
                </a:solidFill>
              </a:rPr>
              <a:t>"</a:t>
            </a:r>
            <a:r>
              <a:rPr lang="mr-IN" dirty="0" err="1">
                <a:solidFill>
                  <a:schemeClr val="bg1"/>
                </a:solidFill>
              </a:rPr>
              <a:t>New</a:t>
            </a:r>
            <a:r>
              <a:rPr lang="mr-IN" dirty="0">
                <a:solidFill>
                  <a:schemeClr val="bg1"/>
                </a:solidFill>
              </a:rPr>
              <a:t> </a:t>
            </a:r>
            <a:r>
              <a:rPr lang="mr-IN" dirty="0" err="1">
                <a:solidFill>
                  <a:schemeClr val="bg1"/>
                </a:solidFill>
              </a:rPr>
              <a:t>York</a:t>
            </a:r>
            <a:r>
              <a:rPr lang="mr-IN" dirty="0">
                <a:solidFill>
                  <a:schemeClr val="bg1"/>
                </a:solidFill>
              </a:rPr>
              <a:t>”</a:t>
            </a:r>
            <a:endParaRPr lang="nl-NL" dirty="0">
              <a:solidFill>
                <a:schemeClr val="bg1"/>
              </a:solidFill>
            </a:endParaRPr>
          </a:p>
          <a:p>
            <a:pPr marL="2108200" lvl="7" indent="0">
              <a:buNone/>
            </a:pPr>
            <a:r>
              <a:rPr lang="mr-IN"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10309233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JSON</a:t>
            </a:r>
          </a:p>
        </p:txBody>
      </p:sp>
      <p:sp>
        <p:nvSpPr>
          <p:cNvPr id="305" name="Shape 305"/>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For parsing use:</a:t>
            </a:r>
          </a:p>
          <a:p>
            <a:pPr marL="292100" marR="0" lvl="0" indent="-292100" algn="l" rtl="0">
              <a:lnSpc>
                <a:spcPct val="100000"/>
              </a:lnSpc>
              <a:spcBef>
                <a:spcPts val="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json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parse</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endParaRPr lang="en-US"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stringify</a:t>
            </a:r>
            <a:r>
              <a:rPr lang="en-US" sz="19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741642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JSON.parse</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Parse</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with</a:t>
            </a:r>
            <a:r>
              <a:rPr lang="nl-NL" kern="1200" dirty="0">
                <a:solidFill>
                  <a:schemeClr val="bg1"/>
                </a:solidFill>
              </a:rPr>
              <a:t> </a:t>
            </a:r>
            <a:r>
              <a:rPr lang="nl-NL" kern="1200" dirty="0" err="1">
                <a:solidFill>
                  <a:srgbClr val="FFC000"/>
                </a:solidFill>
              </a:rPr>
              <a:t>JSON.parse</a:t>
            </a:r>
            <a:r>
              <a:rPr lang="nl-NL" kern="1200" dirty="0">
                <a:solidFill>
                  <a:srgbClr val="FFC000"/>
                </a:solidFill>
              </a:rPr>
              <a:t>(), </a:t>
            </a:r>
            <a:r>
              <a:rPr lang="nl-NL" kern="1200" dirty="0" err="1">
                <a:solidFill>
                  <a:schemeClr val="bg1"/>
                </a:solidFill>
              </a:rPr>
              <a:t>and</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becomes</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a:t>
            </a:r>
          </a:p>
          <a:p>
            <a:r>
              <a:rPr lang="nl-NL" kern="1200" dirty="0">
                <a:solidFill>
                  <a:srgbClr val="00B0F0"/>
                </a:solidFill>
              </a:rPr>
              <a:t>See: </a:t>
            </a:r>
            <a:r>
              <a:rPr lang="nl-NL" kern="1200" dirty="0" err="1">
                <a:solidFill>
                  <a:srgbClr val="00B0F0"/>
                </a:solidFill>
              </a:rPr>
              <a:t>https</a:t>
            </a:r>
            <a:r>
              <a:rPr lang="nl-NL" kern="1200" dirty="0">
                <a:solidFill>
                  <a:srgbClr val="00B0F0"/>
                </a:solidFill>
              </a:rPr>
              <a:t>://www.w3schools.com/</a:t>
            </a:r>
            <a:r>
              <a:rPr lang="nl-NL" kern="1200" dirty="0" err="1">
                <a:solidFill>
                  <a:srgbClr val="00B0F0"/>
                </a:solidFill>
              </a:rPr>
              <a:t>js</a:t>
            </a:r>
            <a:r>
              <a:rPr lang="nl-NL" kern="1200" dirty="0">
                <a:solidFill>
                  <a:srgbClr val="00B0F0"/>
                </a:solidFill>
              </a:rPr>
              <a:t>/</a:t>
            </a:r>
            <a:r>
              <a:rPr lang="nl-NL" kern="1200" dirty="0" err="1">
                <a:solidFill>
                  <a:srgbClr val="00B0F0"/>
                </a:solidFill>
              </a:rPr>
              <a:t>js_json_parse.asp</a:t>
            </a:r>
            <a:endParaRPr lang="nl-NL" kern="1200" dirty="0">
              <a:solidFill>
                <a:srgbClr val="00B0F0"/>
              </a:solidFill>
            </a:endParaRPr>
          </a:p>
        </p:txBody>
      </p:sp>
    </p:spTree>
    <p:extLst>
      <p:ext uri="{BB962C8B-B14F-4D97-AF65-F5344CB8AC3E}">
        <p14:creationId xmlns:p14="http://schemas.microsoft.com/office/powerpoint/2010/main" val="10355768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JSON.stringify</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Convert</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 </a:t>
            </a:r>
            <a:r>
              <a:rPr lang="nl-NL" kern="1200" dirty="0" err="1">
                <a:solidFill>
                  <a:schemeClr val="bg1"/>
                </a:solidFill>
              </a:rPr>
              <a:t>into</a:t>
            </a:r>
            <a:r>
              <a:rPr lang="nl-NL" kern="1200" dirty="0">
                <a:solidFill>
                  <a:schemeClr val="bg1"/>
                </a:solidFill>
              </a:rPr>
              <a:t> a string </a:t>
            </a:r>
            <a:r>
              <a:rPr lang="nl-NL" kern="1200" dirty="0" err="1">
                <a:solidFill>
                  <a:schemeClr val="bg1"/>
                </a:solidFill>
              </a:rPr>
              <a:t>with</a:t>
            </a:r>
            <a:r>
              <a:rPr lang="nl-NL" kern="1200" dirty="0">
                <a:solidFill>
                  <a:schemeClr val="bg1"/>
                </a:solidFill>
              </a:rPr>
              <a:t> </a:t>
            </a:r>
            <a:r>
              <a:rPr lang="nl-NL" kern="1200" dirty="0" err="1">
                <a:solidFill>
                  <a:schemeClr val="bg1"/>
                </a:solidFill>
              </a:rPr>
              <a:t>JSON.stringify</a:t>
            </a:r>
            <a:r>
              <a:rPr lang="nl-NL" kern="1200" dirty="0">
                <a:solidFill>
                  <a:schemeClr val="bg1"/>
                </a:solidFill>
              </a:rPr>
              <a:t>().</a:t>
            </a:r>
            <a:endParaRPr lang="en-US" dirty="0">
              <a:solidFill>
                <a:schemeClr val="bg1"/>
              </a:solidFill>
            </a:endParaRPr>
          </a:p>
          <a:p>
            <a:r>
              <a:rPr lang="en-US" kern="1200" dirty="0">
                <a:solidFill>
                  <a:schemeClr val="bg1"/>
                </a:solidFill>
              </a:rPr>
              <a:t>See: </a:t>
            </a:r>
            <a:r>
              <a:rPr lang="en-US" kern="1200" dirty="0">
                <a:solidFill>
                  <a:srgbClr val="00B0F0"/>
                </a:solidFill>
              </a:rPr>
              <a:t>https://www.w3schools.com/</a:t>
            </a:r>
            <a:r>
              <a:rPr lang="en-US" kern="1200" dirty="0" err="1">
                <a:solidFill>
                  <a:srgbClr val="00B0F0"/>
                </a:solidFill>
              </a:rPr>
              <a:t>js</a:t>
            </a:r>
            <a:r>
              <a:rPr lang="en-US" kern="1200" dirty="0">
                <a:solidFill>
                  <a:srgbClr val="00B0F0"/>
                </a:solidFill>
              </a:rPr>
              <a:t>/</a:t>
            </a:r>
            <a:r>
              <a:rPr lang="en-US" kern="1200" dirty="0" err="1">
                <a:solidFill>
                  <a:srgbClr val="00B0F0"/>
                </a:solidFill>
              </a:rPr>
              <a:t>js_json_stringify.asp</a:t>
            </a:r>
            <a:endParaRPr lang="en-US" kern="1200" dirty="0">
              <a:solidFill>
                <a:srgbClr val="00B0F0"/>
              </a:solidFill>
            </a:endParaRPr>
          </a:p>
          <a:p>
            <a:endParaRPr lang="nl-NL" kern="1200" dirty="0">
              <a:solidFill>
                <a:schemeClr val="bg1"/>
              </a:solidFill>
            </a:endParaRPr>
          </a:p>
        </p:txBody>
      </p:sp>
    </p:spTree>
    <p:extLst>
      <p:ext uri="{BB962C8B-B14F-4D97-AF65-F5344CB8AC3E}">
        <p14:creationId xmlns:p14="http://schemas.microsoft.com/office/powerpoint/2010/main" val="2036382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Agenda JavaScript</a:t>
            </a:r>
          </a:p>
        </p:txBody>
      </p:sp>
      <p:sp>
        <p:nvSpPr>
          <p:cNvPr id="72" name="Shape 7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What is JavaScript</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What is ECMAScript</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JavaScript - the Basics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in Chrome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0072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a:stretch/>
        </p:blipFill>
        <p:spPr>
          <a:xfrm>
            <a:off x="1714500" y="1500187"/>
            <a:ext cx="5715000" cy="2143200"/>
          </a:xfrm>
          <a:prstGeom prst="rect">
            <a:avLst/>
          </a:prstGeom>
          <a:noFill/>
          <a:ln>
            <a:noFill/>
          </a:ln>
        </p:spPr>
      </p:pic>
    </p:spTree>
    <p:extLst>
      <p:ext uri="{BB962C8B-B14F-4D97-AF65-F5344CB8AC3E}">
        <p14:creationId xmlns:p14="http://schemas.microsoft.com/office/powerpoint/2010/main" val="20869020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500" b="0" i="0" u="none" strike="noStrike" cap="none">
                <a:solidFill>
                  <a:srgbClr val="FFFFFF"/>
                </a:solidFill>
                <a:latin typeface="Helvetica Neue"/>
                <a:ea typeface="Helvetica Neue"/>
                <a:cs typeface="Helvetica Neue"/>
                <a:sym typeface="Helvetica Neue"/>
              </a:rPr>
              <a:t>Node.js provides a JavaScript runtime environment </a:t>
            </a:r>
          </a:p>
        </p:txBody>
      </p:sp>
    </p:spTree>
    <p:extLst>
      <p:ext uri="{BB962C8B-B14F-4D97-AF65-F5344CB8AC3E}">
        <p14:creationId xmlns:p14="http://schemas.microsoft.com/office/powerpoint/2010/main" val="15676703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Goals</a:t>
            </a:r>
          </a:p>
        </p:txBody>
      </p:sp>
      <p:sp>
        <p:nvSpPr>
          <p:cNvPr id="264" name="Shape 26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Provide a JavaScript runtime environment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Event-driven, non-blocking I/O</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fast/lightweight</a:t>
            </a:r>
          </a:p>
        </p:txBody>
      </p:sp>
    </p:spTree>
    <p:extLst>
      <p:ext uri="{BB962C8B-B14F-4D97-AF65-F5344CB8AC3E}">
        <p14:creationId xmlns:p14="http://schemas.microsoft.com/office/powerpoint/2010/main" val="2472005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Applications</a:t>
            </a:r>
          </a:p>
        </p:txBody>
      </p:sp>
      <p:sp>
        <p:nvSpPr>
          <p:cNvPr id="270" name="Shape 27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used to create Tools, applications or services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Powered by Chrome’s V8 JavaScript engine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npm, package ecosystem</a:t>
            </a:r>
          </a:p>
        </p:txBody>
      </p:sp>
    </p:spTree>
    <p:extLst>
      <p:ext uri="{BB962C8B-B14F-4D97-AF65-F5344CB8AC3E}">
        <p14:creationId xmlns:p14="http://schemas.microsoft.com/office/powerpoint/2010/main" val="10608024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276" name="Shape 27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First written in 2009</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By Ryan Dahl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2010 package manager npm</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2011 native Windows version</a:t>
            </a:r>
          </a:p>
        </p:txBody>
      </p:sp>
      <p:pic>
        <p:nvPicPr>
          <p:cNvPr id="277" name="Shape 277"/>
          <p:cNvPicPr preferRelativeResize="0"/>
          <p:nvPr/>
        </p:nvPicPr>
        <p:blipFill rotWithShape="1">
          <a:blip r:embed="rId3">
            <a:alphaModFix/>
          </a:blip>
          <a:srcRect/>
          <a:stretch/>
        </p:blipFill>
        <p:spPr>
          <a:xfrm flipH="1">
            <a:off x="7433754" y="1879969"/>
            <a:ext cx="1713600" cy="1927800"/>
          </a:xfrm>
          <a:prstGeom prst="rect">
            <a:avLst/>
          </a:prstGeom>
          <a:noFill/>
          <a:ln>
            <a:noFill/>
          </a:ln>
        </p:spPr>
      </p:pic>
    </p:spTree>
    <p:extLst>
      <p:ext uri="{BB962C8B-B14F-4D97-AF65-F5344CB8AC3E}">
        <p14:creationId xmlns:p14="http://schemas.microsoft.com/office/powerpoint/2010/main" val="10915770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Utilities</a:t>
            </a:r>
          </a:p>
        </p:txBody>
      </p:sp>
      <p:sp>
        <p:nvSpPr>
          <p:cNvPr id="283" name="Shape 283"/>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Node comes with the following:</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I/O, Sockets(http/dns/udp/etc), crypto functions, data streams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Runs on Linux, Mac, Windows</a:t>
            </a:r>
          </a:p>
        </p:txBody>
      </p:sp>
    </p:spTree>
    <p:extLst>
      <p:ext uri="{BB962C8B-B14F-4D97-AF65-F5344CB8AC3E}">
        <p14:creationId xmlns:p14="http://schemas.microsoft.com/office/powerpoint/2010/main" val="3028377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sng" strike="noStrike" cap="none" dirty="0">
                <a:solidFill>
                  <a:srgbClr val="FFC000"/>
                </a:solidFill>
                <a:sym typeface="Helvetica Neue"/>
              </a:rPr>
              <a:t>Open map:</a:t>
            </a:r>
            <a:r>
              <a:rPr lang="en-US" u="sng" dirty="0">
                <a:solidFill>
                  <a:srgbClr val="FFC000"/>
                </a:solidFill>
              </a:rPr>
              <a:t> </a:t>
            </a:r>
          </a:p>
          <a:p>
            <a:pPr marL="0" lvl="0" indent="0" algn="ctr">
              <a:spcBef>
                <a:spcPts val="0"/>
              </a:spcBef>
              <a:buNone/>
            </a:pPr>
            <a:r>
              <a:rPr lang="en-US" dirty="0"/>
              <a:t>2- Node</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err="1">
                <a:solidFill>
                  <a:srgbClr val="FFC000"/>
                </a:solidFill>
                <a:latin typeface="Helvetica Neue"/>
                <a:ea typeface="Helvetica Neue"/>
                <a:cs typeface="Helvetica Neue"/>
                <a:sym typeface="Helvetica Neue"/>
              </a:rPr>
              <a:t>Opdracht</a:t>
            </a:r>
            <a:r>
              <a:rPr lang="en-US" sz="2400" b="0" i="0" u="none" strike="noStrike" cap="none" dirty="0">
                <a:solidFill>
                  <a:srgbClr val="FFC000"/>
                </a:solidFill>
                <a:latin typeface="Helvetica Neue"/>
                <a:ea typeface="Helvetica Neue"/>
                <a:cs typeface="Helvetica Neue"/>
                <a:sym typeface="Helvetica Neue"/>
              </a:rPr>
              <a:t>: </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Implement a directory walker</a:t>
            </a:r>
          </a:p>
        </p:txBody>
      </p:sp>
    </p:spTree>
    <p:extLst>
      <p:ext uri="{BB962C8B-B14F-4D97-AF65-F5344CB8AC3E}">
        <p14:creationId xmlns:p14="http://schemas.microsoft.com/office/powerpoint/2010/main" val="20065120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114300" indent="0" algn="ctr">
              <a:buNone/>
            </a:pPr>
            <a:r>
              <a:rPr lang="en-US" b="1" dirty="0">
                <a:solidFill>
                  <a:srgbClr val="FFFF00"/>
                </a:solidFill>
              </a:rPr>
              <a:t>How to read recursively a directory in </a:t>
            </a:r>
            <a:r>
              <a:rPr lang="en-US" b="1" dirty="0" err="1">
                <a:solidFill>
                  <a:srgbClr val="FFFF00"/>
                </a:solidFill>
              </a:rPr>
              <a:t>Node.js</a:t>
            </a:r>
            <a:endParaRPr lang="en-US" b="1" dirty="0">
              <a:solidFill>
                <a:srgbClr val="FFFF00"/>
              </a:solidFill>
            </a:endParaRPr>
          </a:p>
          <a:p>
            <a:pPr marL="114300" indent="0" algn="ctr">
              <a:buNone/>
            </a:pPr>
            <a:endParaRPr lang="en-US" b="1" dirty="0">
              <a:solidFill>
                <a:srgbClr val="FFFF00"/>
              </a:solidFill>
            </a:endParaRPr>
          </a:p>
        </p:txBody>
      </p:sp>
      <p:pic>
        <p:nvPicPr>
          <p:cNvPr id="2" name="Picture 1"/>
          <p:cNvPicPr>
            <a:picLocks noChangeAspect="1"/>
          </p:cNvPicPr>
          <p:nvPr/>
        </p:nvPicPr>
        <p:blipFill>
          <a:blip r:embed="rId3"/>
          <a:stretch>
            <a:fillRect/>
          </a:stretch>
        </p:blipFill>
        <p:spPr>
          <a:xfrm>
            <a:off x="4707444" y="2961315"/>
            <a:ext cx="3585218" cy="2016686"/>
          </a:xfrm>
          <a:prstGeom prst="rect">
            <a:avLst/>
          </a:prstGeom>
        </p:spPr>
      </p:pic>
    </p:spTree>
    <p:extLst>
      <p:ext uri="{BB962C8B-B14F-4D97-AF65-F5344CB8AC3E}">
        <p14:creationId xmlns:p14="http://schemas.microsoft.com/office/powerpoint/2010/main" val="404707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Readme</a:t>
            </a:r>
          </a:p>
        </p:txBody>
      </p:sp>
      <p:sp>
        <p:nvSpPr>
          <p:cNvPr id="3" name="Text Placeholder 2"/>
          <p:cNvSpPr>
            <a:spLocks noGrp="1"/>
          </p:cNvSpPr>
          <p:nvPr>
            <p:ph type="body" idx="1"/>
          </p:nvPr>
        </p:nvSpPr>
        <p:spPr/>
        <p:txBody>
          <a:bodyPr/>
          <a:lstStyle/>
          <a:p>
            <a:pPr marL="114300" indent="0" algn="ctr">
              <a:buNone/>
            </a:pPr>
            <a:r>
              <a:rPr lang="en-US" dirty="0"/>
              <a:t>Open Readme for instructions</a:t>
            </a:r>
          </a:p>
        </p:txBody>
      </p:sp>
    </p:spTree>
    <p:extLst>
      <p:ext uri="{BB962C8B-B14F-4D97-AF65-F5344CB8AC3E}">
        <p14:creationId xmlns:p14="http://schemas.microsoft.com/office/powerpoint/2010/main" val="489496883"/>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15451</TotalTime>
  <Words>2983</Words>
  <Application>Microsoft Macintosh PowerPoint</Application>
  <PresentationFormat>On-screen Show (16:9)</PresentationFormat>
  <Paragraphs>496</Paragraphs>
  <Slides>129</Slides>
  <Notes>70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129</vt:i4>
      </vt:variant>
    </vt:vector>
  </HeadingPairs>
  <TitlesOfParts>
    <vt:vector size="133" baseType="lpstr">
      <vt:lpstr>Arial</vt:lpstr>
      <vt:lpstr>Consolas</vt:lpstr>
      <vt:lpstr>Helvetica Neue</vt:lpstr>
      <vt:lpstr>Black</vt:lpstr>
      <vt:lpstr>AGENDA</vt:lpstr>
      <vt:lpstr>Recommended Site</vt:lpstr>
      <vt:lpstr>PowerPoint Presentation</vt:lpstr>
      <vt:lpstr>Three Layers of the Web  </vt:lpstr>
      <vt:lpstr>Keep all of these 3 layers separate !</vt:lpstr>
      <vt:lpstr>HTML + CSS</vt:lpstr>
      <vt:lpstr>JavaScript - language</vt:lpstr>
      <vt:lpstr>Requirements</vt:lpstr>
      <vt:lpstr>Agenda JavaScript</vt:lpstr>
      <vt:lpstr>What is JavaScript</vt:lpstr>
      <vt:lpstr>JavaScript</vt:lpstr>
      <vt:lpstr>Client-side</vt:lpstr>
      <vt:lpstr>Server-side JavaScript</vt:lpstr>
      <vt:lpstr>ECMAScript</vt:lpstr>
      <vt:lpstr>ECMAScript</vt:lpstr>
      <vt:lpstr>PowerPoint Presentation</vt:lpstr>
      <vt:lpstr>JavaScript</vt:lpstr>
      <vt:lpstr>Starting point:</vt:lpstr>
      <vt:lpstr> Browser Console  </vt:lpstr>
      <vt:lpstr>Your First JavaScript Program  </vt:lpstr>
      <vt:lpstr>PowerPoint Presentation</vt:lpstr>
      <vt:lpstr>Three Layers of the Web  </vt:lpstr>
      <vt:lpstr>Keep all of these 3 layers separate !</vt:lpstr>
      <vt:lpstr>Hello world example</vt:lpstr>
      <vt:lpstr>Important Guides JS</vt:lpstr>
      <vt:lpstr>Tutorial</vt:lpstr>
      <vt:lpstr>https://mdn.github.io/beginner-html-site-scripted/</vt:lpstr>
      <vt:lpstr>Download</vt:lpstr>
      <vt:lpstr>PowerPoint Presentation</vt:lpstr>
      <vt:lpstr>PowerPoint Presentation</vt:lpstr>
      <vt:lpstr>PowerPoint Presentation</vt:lpstr>
      <vt:lpstr>PowerPoint Presentation</vt:lpstr>
      <vt:lpstr>Exercise 1</vt:lpstr>
      <vt:lpstr>Exercise 1</vt:lpstr>
      <vt:lpstr>PowerPoint Presentation</vt:lpstr>
      <vt:lpstr>PowerPoint Presentation</vt:lpstr>
      <vt:lpstr>PowerPoint Presentation</vt:lpstr>
      <vt:lpstr>Manipulate HTML/DOM</vt:lpstr>
      <vt:lpstr>PowerPoint Presentation</vt:lpstr>
      <vt:lpstr>Variables</vt:lpstr>
      <vt:lpstr>Variables</vt:lpstr>
      <vt:lpstr>Variables</vt:lpstr>
      <vt:lpstr>Identifiers</vt:lpstr>
      <vt:lpstr>Types</vt:lpstr>
      <vt:lpstr>Built-in values</vt:lpstr>
      <vt:lpstr>Conditionals</vt:lpstr>
      <vt:lpstr>Conditionals</vt:lpstr>
      <vt:lpstr>Conditionals</vt:lpstr>
      <vt:lpstr>Truthy   Falsy</vt:lpstr>
      <vt:lpstr>PowerPoint Presentation</vt:lpstr>
      <vt:lpstr>== vs ===</vt:lpstr>
      <vt:lpstr>Conditionals</vt:lpstr>
      <vt:lpstr>Example</vt:lpstr>
      <vt:lpstr>Infix operators same as Java</vt:lpstr>
      <vt:lpstr>Functions</vt:lpstr>
      <vt:lpstr>Functions</vt:lpstr>
      <vt:lpstr>Make your own functions</vt:lpstr>
      <vt:lpstr>Events</vt:lpstr>
      <vt:lpstr>onclick Event</vt:lpstr>
      <vt:lpstr>Use “let” or “const” instead of “var”</vt:lpstr>
      <vt:lpstr>Exercise 2</vt:lpstr>
      <vt:lpstr>Exercise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Iterators</vt:lpstr>
      <vt:lpstr>PowerPoint Presentation</vt:lpstr>
      <vt:lpstr>Arrays</vt:lpstr>
      <vt:lpstr>Arrays</vt:lpstr>
      <vt:lpstr>Arrays</vt:lpstr>
      <vt:lpstr>Objects</vt:lpstr>
      <vt:lpstr>Objects</vt:lpstr>
      <vt:lpstr>Associative Array / Dictionary</vt:lpstr>
      <vt:lpstr>JSON</vt:lpstr>
      <vt:lpstr>PowerPoint Presentation</vt:lpstr>
      <vt:lpstr>JSON</vt:lpstr>
      <vt:lpstr>PowerPoint Presentation</vt:lpstr>
      <vt:lpstr>Valid JSON </vt:lpstr>
      <vt:lpstr>JSON</vt:lpstr>
      <vt:lpstr>PowerPoint Presentation</vt:lpstr>
      <vt:lpstr>JSON.parse( )</vt:lpstr>
      <vt:lpstr>JSON.stringify( )</vt:lpstr>
      <vt:lpstr>Debugging in Chrome</vt:lpstr>
      <vt:lpstr>PowerPoint Presentation</vt:lpstr>
      <vt:lpstr>Node.js provides a JavaScript runtime environment </vt:lpstr>
      <vt:lpstr>Goals</vt:lpstr>
      <vt:lpstr>Applications</vt:lpstr>
      <vt:lpstr>History</vt:lpstr>
      <vt:lpstr>Utilities</vt:lpstr>
      <vt:lpstr>Opdracht Node</vt:lpstr>
      <vt:lpstr>Opdracht Node</vt:lpstr>
      <vt:lpstr>Readme</vt:lpstr>
      <vt:lpstr>Package.json</vt:lpstr>
      <vt:lpstr>Step 1</vt:lpstr>
      <vt:lpstr>What is generated</vt:lpstr>
      <vt:lpstr>PowerPoint Presentation</vt:lpstr>
      <vt:lpstr>Step 2 Use the dependency</vt:lpstr>
      <vt:lpstr>PowerPoint Presentation</vt:lpstr>
      <vt:lpstr>Step 3</vt:lpstr>
      <vt:lpstr>Step 4 Execute script</vt:lpstr>
      <vt:lpstr>PowerPoint Presentation</vt:lpstr>
      <vt:lpstr>Exercise create REST-API</vt:lpstr>
      <vt:lpstr>PowerPoint Presentation</vt:lpstr>
      <vt:lpstr>PowerPoint Presentation</vt:lpstr>
      <vt:lpstr>Building blocks</vt:lpstr>
      <vt:lpstr>Async Programming</vt:lpstr>
      <vt:lpstr>What is HTTP?</vt:lpstr>
      <vt:lpstr>HTTP Methods</vt:lpstr>
      <vt:lpstr>GET Method</vt:lpstr>
      <vt:lpstr>POST Method</vt:lpstr>
      <vt:lpstr>PUT is idempotent</vt:lpstr>
      <vt:lpstr>HTTP Request Methods</vt:lpstr>
      <vt:lpstr>Exercise</vt:lpstr>
      <vt:lpstr>Sync vs Async Programming</vt:lpstr>
      <vt:lpstr>Async Programming</vt:lpstr>
      <vt:lpstr>Promise Syntax</vt:lpstr>
      <vt:lpstr>Async with AXIOS</vt:lpstr>
      <vt:lpstr>CORS</vt:lpstr>
      <vt:lpstr>CORS</vt:lpstr>
      <vt:lpstr>CORS</vt:lpstr>
      <vt:lpstr>Exercise Full stack 1 + 2 </vt:lpstr>
      <vt:lpstr>configure the CORS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 language</dc:title>
  <cp:lastModifiedBy>Eijgermans, Peter</cp:lastModifiedBy>
  <cp:revision>144</cp:revision>
  <dcterms:modified xsi:type="dcterms:W3CDTF">2023-03-03T10:27:07Z</dcterms:modified>
</cp:coreProperties>
</file>